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8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8288000" cy="10287000"/>
  <p:notesSz cx="6858000" cy="9144000"/>
  <p:embeddedFontLst>
    <p:embeddedFont>
      <p:font typeface="Oswald Bold" panose="020B0604020202020204" charset="0"/>
      <p:regular r:id="rId35"/>
    </p:embeddedFont>
    <p:embeddedFont>
      <p:font typeface="Roboto" panose="02000000000000000000" pitchFamily="2" charset="0"/>
      <p:regular r:id="rId36"/>
    </p:embeddedFont>
    <p:embeddedFont>
      <p:font typeface="Roboto Bold" panose="02000000000000000000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92" y="1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7124" y="5045554"/>
            <a:ext cx="9788108" cy="1505794"/>
            <a:chOff x="0" y="0"/>
            <a:chExt cx="2577938" cy="3965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7938" cy="396588"/>
            </a:xfrm>
            <a:custGeom>
              <a:avLst/>
              <a:gdLst/>
              <a:ahLst/>
              <a:cxnLst/>
              <a:rect l="l" t="t" r="r" b="b"/>
              <a:pathLst>
                <a:path w="2577938" h="396588">
                  <a:moveTo>
                    <a:pt x="0" y="0"/>
                  </a:moveTo>
                  <a:lnTo>
                    <a:pt x="2577938" y="0"/>
                  </a:lnTo>
                  <a:lnTo>
                    <a:pt x="2577938" y="396588"/>
                  </a:lnTo>
                  <a:lnTo>
                    <a:pt x="0" y="396588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77938" cy="434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542084">
            <a:off x="8613254" y="-3186487"/>
            <a:ext cx="8200677" cy="5029094"/>
            <a:chOff x="0" y="0"/>
            <a:chExt cx="2159849" cy="13245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9849" cy="1324535"/>
            </a:xfrm>
            <a:custGeom>
              <a:avLst/>
              <a:gdLst/>
              <a:ahLst/>
              <a:cxnLst/>
              <a:rect l="l" t="t" r="r" b="b"/>
              <a:pathLst>
                <a:path w="2159849" h="1324535">
                  <a:moveTo>
                    <a:pt x="0" y="0"/>
                  </a:moveTo>
                  <a:lnTo>
                    <a:pt x="2159849" y="0"/>
                  </a:lnTo>
                  <a:lnTo>
                    <a:pt x="2159849" y="1324535"/>
                  </a:lnTo>
                  <a:lnTo>
                    <a:pt x="0" y="1324535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59849" cy="136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142084">
            <a:off x="9849141" y="-2911555"/>
            <a:ext cx="8200677" cy="5029094"/>
            <a:chOff x="0" y="0"/>
            <a:chExt cx="2159849" cy="13245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9849" cy="1324535"/>
            </a:xfrm>
            <a:custGeom>
              <a:avLst/>
              <a:gdLst/>
              <a:ahLst/>
              <a:cxnLst/>
              <a:rect l="l" t="t" r="r" b="b"/>
              <a:pathLst>
                <a:path w="2159849" h="1324535">
                  <a:moveTo>
                    <a:pt x="0" y="0"/>
                  </a:moveTo>
                  <a:lnTo>
                    <a:pt x="2159849" y="0"/>
                  </a:lnTo>
                  <a:lnTo>
                    <a:pt x="2159849" y="1324535"/>
                  </a:lnTo>
                  <a:lnTo>
                    <a:pt x="0" y="1324535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59849" cy="136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1472255" y="-1874994"/>
            <a:ext cx="8200677" cy="5029094"/>
            <a:chOff x="0" y="0"/>
            <a:chExt cx="2159849" cy="13245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59849" cy="1324535"/>
            </a:xfrm>
            <a:custGeom>
              <a:avLst/>
              <a:gdLst/>
              <a:ahLst/>
              <a:cxnLst/>
              <a:rect l="l" t="t" r="r" b="b"/>
              <a:pathLst>
                <a:path w="2159849" h="1324535">
                  <a:moveTo>
                    <a:pt x="0" y="0"/>
                  </a:moveTo>
                  <a:lnTo>
                    <a:pt x="2159849" y="0"/>
                  </a:lnTo>
                  <a:lnTo>
                    <a:pt x="2159849" y="1324535"/>
                  </a:lnTo>
                  <a:lnTo>
                    <a:pt x="0" y="1324535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159849" cy="136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616649" y="9988572"/>
            <a:ext cx="9029804" cy="298428"/>
            <a:chOff x="0" y="0"/>
            <a:chExt cx="2378220" cy="785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78220" cy="78598"/>
            </a:xfrm>
            <a:custGeom>
              <a:avLst/>
              <a:gdLst/>
              <a:ahLst/>
              <a:cxnLst/>
              <a:rect l="l" t="t" r="r" b="b"/>
              <a:pathLst>
                <a:path w="2378220" h="78598">
                  <a:moveTo>
                    <a:pt x="0" y="0"/>
                  </a:moveTo>
                  <a:lnTo>
                    <a:pt x="2378220" y="0"/>
                  </a:lnTo>
                  <a:lnTo>
                    <a:pt x="2378220" y="78598"/>
                  </a:lnTo>
                  <a:lnTo>
                    <a:pt x="0" y="78598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378220" cy="11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0"/>
            <a:ext cx="11193337" cy="298428"/>
            <a:chOff x="0" y="0"/>
            <a:chExt cx="2948039" cy="785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48039" cy="78598"/>
            </a:xfrm>
            <a:custGeom>
              <a:avLst/>
              <a:gdLst/>
              <a:ahLst/>
              <a:cxnLst/>
              <a:rect l="l" t="t" r="r" b="b"/>
              <a:pathLst>
                <a:path w="2948039" h="78598">
                  <a:moveTo>
                    <a:pt x="0" y="0"/>
                  </a:moveTo>
                  <a:lnTo>
                    <a:pt x="2948039" y="0"/>
                  </a:lnTo>
                  <a:lnTo>
                    <a:pt x="2948039" y="78598"/>
                  </a:lnTo>
                  <a:lnTo>
                    <a:pt x="0" y="78598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948039" cy="11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3000000">
            <a:off x="8848302" y="7424660"/>
            <a:ext cx="7374130" cy="7601208"/>
            <a:chOff x="0" y="0"/>
            <a:chExt cx="1942158" cy="20019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42158" cy="2001964"/>
            </a:xfrm>
            <a:custGeom>
              <a:avLst/>
              <a:gdLst/>
              <a:ahLst/>
              <a:cxnLst/>
              <a:rect l="l" t="t" r="r" b="b"/>
              <a:pathLst>
                <a:path w="1942158" h="2001964">
                  <a:moveTo>
                    <a:pt x="0" y="0"/>
                  </a:moveTo>
                  <a:lnTo>
                    <a:pt x="1942158" y="0"/>
                  </a:lnTo>
                  <a:lnTo>
                    <a:pt x="1942158" y="2001964"/>
                  </a:lnTo>
                  <a:lnTo>
                    <a:pt x="0" y="2001964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942158" cy="2040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3590306">
            <a:off x="12576669" y="1538196"/>
            <a:ext cx="7374130" cy="16556023"/>
            <a:chOff x="0" y="0"/>
            <a:chExt cx="1942158" cy="436043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42158" cy="4360434"/>
            </a:xfrm>
            <a:custGeom>
              <a:avLst/>
              <a:gdLst/>
              <a:ahLst/>
              <a:cxnLst/>
              <a:rect l="l" t="t" r="r" b="b"/>
              <a:pathLst>
                <a:path w="1942158" h="4360434">
                  <a:moveTo>
                    <a:pt x="0" y="0"/>
                  </a:moveTo>
                  <a:lnTo>
                    <a:pt x="1942158" y="0"/>
                  </a:lnTo>
                  <a:lnTo>
                    <a:pt x="1942158" y="4360434"/>
                  </a:lnTo>
                  <a:lnTo>
                    <a:pt x="0" y="4360434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942158" cy="4398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193337" y="1140376"/>
            <a:ext cx="7178544" cy="8353215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479619" y="1473504"/>
            <a:ext cx="6605979" cy="7686957"/>
            <a:chOff x="0" y="0"/>
            <a:chExt cx="6985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787819" y="1832137"/>
            <a:ext cx="5989579" cy="6969692"/>
            <a:chOff x="0" y="0"/>
            <a:chExt cx="6985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2"/>
              <a:stretch>
                <a:fillRect l="-54128" r="-54128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 rot="3593894">
            <a:off x="14293537" y="6743182"/>
            <a:ext cx="7374130" cy="10284113"/>
            <a:chOff x="0" y="0"/>
            <a:chExt cx="1942158" cy="270857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42158" cy="2708573"/>
            </a:xfrm>
            <a:custGeom>
              <a:avLst/>
              <a:gdLst/>
              <a:ahLst/>
              <a:cxnLst/>
              <a:rect l="l" t="t" r="r" b="b"/>
              <a:pathLst>
                <a:path w="1942158" h="2708573">
                  <a:moveTo>
                    <a:pt x="0" y="0"/>
                  </a:moveTo>
                  <a:lnTo>
                    <a:pt x="1942158" y="0"/>
                  </a:lnTo>
                  <a:lnTo>
                    <a:pt x="1942158" y="2708573"/>
                  </a:lnTo>
                  <a:lnTo>
                    <a:pt x="0" y="2708573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942158" cy="2746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81134" y="2833750"/>
            <a:ext cx="10421571" cy="1916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64"/>
              </a:lnSpc>
            </a:pPr>
            <a:r>
              <a:rPr lang="en-US" sz="5546" b="1" dirty="0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SISTEM PENERIMAAN MURID BARU</a:t>
            </a:r>
          </a:p>
          <a:p>
            <a:pPr algn="l">
              <a:lnSpc>
                <a:spcPts val="7764"/>
              </a:lnSpc>
              <a:spcBef>
                <a:spcPct val="0"/>
              </a:spcBef>
            </a:pPr>
            <a:r>
              <a:rPr lang="en-US" sz="5546" b="1" dirty="0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TAHUN PELAJARAN 2026/2027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0765" y="5019675"/>
            <a:ext cx="7932329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SPMB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64011" y="6701273"/>
            <a:ext cx="8579989" cy="126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363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CABANG DINAS PENDIDIKAN WILAYAH II</a:t>
            </a:r>
          </a:p>
          <a:p>
            <a:pPr algn="ctr">
              <a:lnSpc>
                <a:spcPts val="5095"/>
              </a:lnSpc>
              <a:spcBef>
                <a:spcPct val="0"/>
              </a:spcBef>
            </a:pPr>
            <a:r>
              <a:rPr lang="en-US" sz="363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PROVINSI KALIMANTAN TIMUR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48200" y="952500"/>
            <a:ext cx="9674490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CONTOH PRINT OUT  DTSEN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1D0B1-655E-2054-29ED-38C3BBCE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866900"/>
            <a:ext cx="5486400" cy="746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46C08-38CD-0112-DA1B-A3FC43931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C206F6-103D-4F2B-D440-F7A4EFF9E9AF}"/>
              </a:ext>
            </a:extLst>
          </p:cNvPr>
          <p:cNvSpPr/>
          <p:nvPr/>
        </p:nvSpPr>
        <p:spPr>
          <a:xfrm>
            <a:off x="4876800" y="2095500"/>
            <a:ext cx="9713584" cy="7000223"/>
          </a:xfrm>
          <a:custGeom>
            <a:avLst/>
            <a:gdLst/>
            <a:ahLst/>
            <a:cxnLst/>
            <a:rect l="l" t="t" r="r" b="b"/>
            <a:pathLst>
              <a:path w="9713584" h="7000223">
                <a:moveTo>
                  <a:pt x="0" y="0"/>
                </a:moveTo>
                <a:lnTo>
                  <a:pt x="9713584" y="0"/>
                </a:lnTo>
                <a:lnTo>
                  <a:pt x="9713584" y="7000223"/>
                </a:lnTo>
                <a:lnTo>
                  <a:pt x="0" y="7000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B73F082-7C31-61D3-123E-D69A8580A7C9}"/>
              </a:ext>
            </a:extLst>
          </p:cNvPr>
          <p:cNvSpPr txBox="1"/>
          <p:nvPr/>
        </p:nvSpPr>
        <p:spPr>
          <a:xfrm>
            <a:off x="4724400" y="800100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DOMISILI PRIORITAS UNTUK SMA</a:t>
            </a:r>
          </a:p>
        </p:txBody>
      </p:sp>
    </p:spTree>
    <p:extLst>
      <p:ext uri="{BB962C8B-B14F-4D97-AF65-F5344CB8AC3E}">
        <p14:creationId xmlns:p14="http://schemas.microsoft.com/office/powerpoint/2010/main" val="72326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2400" y="1097521"/>
            <a:ext cx="11460681" cy="8990623"/>
          </a:xfrm>
          <a:custGeom>
            <a:avLst/>
            <a:gdLst/>
            <a:ahLst/>
            <a:cxnLst/>
            <a:rect l="l" t="t" r="r" b="b"/>
            <a:pathLst>
              <a:path w="11460681" h="8990623">
                <a:moveTo>
                  <a:pt x="0" y="0"/>
                </a:moveTo>
                <a:lnTo>
                  <a:pt x="11460681" y="0"/>
                </a:lnTo>
                <a:lnTo>
                  <a:pt x="11460681" y="8990623"/>
                </a:lnTo>
                <a:lnTo>
                  <a:pt x="0" y="8990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4" r="-584" b="-38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495800" y="419100"/>
            <a:ext cx="9561645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DOMISILI PRIORITAS UNTUK SMK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7000" y="2261185"/>
            <a:ext cx="14018657" cy="7149515"/>
          </a:xfrm>
          <a:custGeom>
            <a:avLst/>
            <a:gdLst/>
            <a:ahLst/>
            <a:cxnLst/>
            <a:rect l="l" t="t" r="r" b="b"/>
            <a:pathLst>
              <a:path w="14018657" h="7149515">
                <a:moveTo>
                  <a:pt x="0" y="0"/>
                </a:moveTo>
                <a:lnTo>
                  <a:pt x="14018657" y="0"/>
                </a:lnTo>
                <a:lnTo>
                  <a:pt x="14018657" y="7149515"/>
                </a:lnTo>
                <a:lnTo>
                  <a:pt x="0" y="71495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72000" y="876300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PENAMBAHAN NILAI PRESTASI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5258" y="1650645"/>
            <a:ext cx="15914042" cy="8229600"/>
          </a:xfrm>
          <a:custGeom>
            <a:avLst/>
            <a:gdLst/>
            <a:ahLst/>
            <a:cxnLst/>
            <a:rect l="l" t="t" r="r" b="b"/>
            <a:pathLst>
              <a:path w="15914042" h="8229600">
                <a:moveTo>
                  <a:pt x="0" y="0"/>
                </a:moveTo>
                <a:lnTo>
                  <a:pt x="15914042" y="0"/>
                </a:lnTo>
                <a:lnTo>
                  <a:pt x="159140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30" b="-113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04913" y="475389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PENAMBAHAN NILAI PRESTASI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0609" y="3021589"/>
            <a:ext cx="15518691" cy="6236711"/>
          </a:xfrm>
          <a:custGeom>
            <a:avLst/>
            <a:gdLst/>
            <a:ahLst/>
            <a:cxnLst/>
            <a:rect l="l" t="t" r="r" b="b"/>
            <a:pathLst>
              <a:path w="15518691" h="6236711">
                <a:moveTo>
                  <a:pt x="0" y="0"/>
                </a:moveTo>
                <a:lnTo>
                  <a:pt x="15518691" y="0"/>
                </a:lnTo>
                <a:lnTo>
                  <a:pt x="15518691" y="6236711"/>
                </a:lnTo>
                <a:lnTo>
                  <a:pt x="0" y="6236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70739" y="1409700"/>
            <a:ext cx="945843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PENAMBAHAN NILAI PRESTASI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2060" y="1653259"/>
            <a:ext cx="14845708" cy="8280002"/>
          </a:xfrm>
          <a:custGeom>
            <a:avLst/>
            <a:gdLst/>
            <a:ahLst/>
            <a:cxnLst/>
            <a:rect l="l" t="t" r="r" b="b"/>
            <a:pathLst>
              <a:path w="14845708" h="8280002">
                <a:moveTo>
                  <a:pt x="0" y="0"/>
                </a:moveTo>
                <a:lnTo>
                  <a:pt x="14845708" y="0"/>
                </a:lnTo>
                <a:lnTo>
                  <a:pt x="14845708" y="8280002"/>
                </a:lnTo>
                <a:lnTo>
                  <a:pt x="0" y="8280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3" r="-250" b="-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97598" y="780619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PENAMBAHAN NILAI PRESTASI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1283" y="2687641"/>
            <a:ext cx="14776574" cy="6102420"/>
          </a:xfrm>
          <a:custGeom>
            <a:avLst/>
            <a:gdLst/>
            <a:ahLst/>
            <a:cxnLst/>
            <a:rect l="l" t="t" r="r" b="b"/>
            <a:pathLst>
              <a:path w="14776574" h="6102420">
                <a:moveTo>
                  <a:pt x="0" y="0"/>
                </a:moveTo>
                <a:lnTo>
                  <a:pt x="14776574" y="0"/>
                </a:lnTo>
                <a:lnTo>
                  <a:pt x="14776574" y="6102420"/>
                </a:lnTo>
                <a:lnTo>
                  <a:pt x="0" y="610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06755" y="1085850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PENAMBAHAN NILAI PRESTASI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77727" y="2739861"/>
            <a:ext cx="14981573" cy="6412421"/>
          </a:xfrm>
          <a:custGeom>
            <a:avLst/>
            <a:gdLst/>
            <a:ahLst/>
            <a:cxnLst/>
            <a:rect l="l" t="t" r="r" b="b"/>
            <a:pathLst>
              <a:path w="14981573" h="6412421">
                <a:moveTo>
                  <a:pt x="0" y="0"/>
                </a:moveTo>
                <a:lnTo>
                  <a:pt x="14981573" y="0"/>
                </a:lnTo>
                <a:lnTo>
                  <a:pt x="14981573" y="6412421"/>
                </a:lnTo>
                <a:lnTo>
                  <a:pt x="0" y="6412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06755" y="1085850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PENAMBAHAN NILAI PRESTASI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4692" y="1972860"/>
            <a:ext cx="14119774" cy="8094587"/>
          </a:xfrm>
          <a:custGeom>
            <a:avLst/>
            <a:gdLst/>
            <a:ahLst/>
            <a:cxnLst/>
            <a:rect l="l" t="t" r="r" b="b"/>
            <a:pathLst>
              <a:path w="14119774" h="8094587">
                <a:moveTo>
                  <a:pt x="0" y="0"/>
                </a:moveTo>
                <a:lnTo>
                  <a:pt x="14119773" y="0"/>
                </a:lnTo>
                <a:lnTo>
                  <a:pt x="14119773" y="8094587"/>
                </a:lnTo>
                <a:lnTo>
                  <a:pt x="0" y="8094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72" t="-3429" r="-16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06755" y="1085850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PENAMBAHAN NILAI PRESTASI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40375" y="-209122"/>
            <a:ext cx="2019870" cy="2511756"/>
          </a:xfrm>
          <a:custGeom>
            <a:avLst/>
            <a:gdLst/>
            <a:ahLst/>
            <a:cxnLst/>
            <a:rect l="l" t="t" r="r" b="b"/>
            <a:pathLst>
              <a:path w="2019870" h="2511756">
                <a:moveTo>
                  <a:pt x="0" y="2511755"/>
                </a:moveTo>
                <a:lnTo>
                  <a:pt x="2019870" y="2511755"/>
                </a:lnTo>
                <a:lnTo>
                  <a:pt x="2019870" y="0"/>
                </a:lnTo>
                <a:lnTo>
                  <a:pt x="0" y="0"/>
                </a:lnTo>
                <a:lnTo>
                  <a:pt x="0" y="25117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223694" y="7478009"/>
            <a:ext cx="2064306" cy="2567013"/>
          </a:xfrm>
          <a:custGeom>
            <a:avLst/>
            <a:gdLst/>
            <a:ahLst/>
            <a:cxnLst/>
            <a:rect l="l" t="t" r="r" b="b"/>
            <a:pathLst>
              <a:path w="2064306" h="2567013">
                <a:moveTo>
                  <a:pt x="2064306" y="0"/>
                </a:moveTo>
                <a:lnTo>
                  <a:pt x="0" y="0"/>
                </a:lnTo>
                <a:lnTo>
                  <a:pt x="0" y="2567012"/>
                </a:lnTo>
                <a:lnTo>
                  <a:pt x="2064306" y="2567012"/>
                </a:lnTo>
                <a:lnTo>
                  <a:pt x="20643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694392" y="1600412"/>
            <a:ext cx="6367896" cy="643529"/>
            <a:chOff x="0" y="0"/>
            <a:chExt cx="1641039" cy="1658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41040" cy="165841"/>
            </a:xfrm>
            <a:custGeom>
              <a:avLst/>
              <a:gdLst/>
              <a:ahLst/>
              <a:cxnLst/>
              <a:rect l="l" t="t" r="r" b="b"/>
              <a:pathLst>
                <a:path w="1641040" h="165841">
                  <a:moveTo>
                    <a:pt x="0" y="0"/>
                  </a:moveTo>
                  <a:lnTo>
                    <a:pt x="1641040" y="0"/>
                  </a:lnTo>
                  <a:lnTo>
                    <a:pt x="1641040" y="165841"/>
                  </a:lnTo>
                  <a:lnTo>
                    <a:pt x="0" y="1658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41039" cy="20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60303" y="1352422"/>
            <a:ext cx="974658" cy="1134148"/>
            <a:chOff x="0" y="0"/>
            <a:chExt cx="6985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17592" y="1456086"/>
            <a:ext cx="660080" cy="84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  <a:spcBef>
                <a:spcPct val="0"/>
              </a:spcBef>
            </a:pPr>
            <a:r>
              <a:rPr lang="en-US" sz="4905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2363" y="2322488"/>
            <a:ext cx="5971364" cy="172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3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artinya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bahwa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harus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memenuhi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ketentuan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umum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diatur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keputusan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ini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615831" y="4321808"/>
            <a:ext cx="6367896" cy="643529"/>
            <a:chOff x="0" y="0"/>
            <a:chExt cx="1641039" cy="1658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1040" cy="165841"/>
            </a:xfrm>
            <a:custGeom>
              <a:avLst/>
              <a:gdLst/>
              <a:ahLst/>
              <a:cxnLst/>
              <a:rect l="l" t="t" r="r" b="b"/>
              <a:pathLst>
                <a:path w="1641040" h="165841">
                  <a:moveTo>
                    <a:pt x="0" y="0"/>
                  </a:moveTo>
                  <a:lnTo>
                    <a:pt x="1641040" y="0"/>
                  </a:lnTo>
                  <a:lnTo>
                    <a:pt x="1641040" y="165841"/>
                  </a:lnTo>
                  <a:lnTo>
                    <a:pt x="0" y="1658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41039" cy="20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60303" y="4073817"/>
            <a:ext cx="974658" cy="1134148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012363" y="4351780"/>
            <a:ext cx="5971364" cy="517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9"/>
              </a:lnSpc>
              <a:spcBef>
                <a:spcPct val="0"/>
              </a:spcBef>
            </a:pPr>
            <a:r>
              <a:rPr lang="en-US" sz="2963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AKUNTABEL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92658" y="5141290"/>
            <a:ext cx="5971364" cy="171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3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artinya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dipertanggung-jawabkan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kepada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masyarakat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baik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prosedur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maupun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hasilnya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0394673" y="1600412"/>
            <a:ext cx="6367896" cy="643529"/>
            <a:chOff x="0" y="0"/>
            <a:chExt cx="1641039" cy="16584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41040" cy="165841"/>
            </a:xfrm>
            <a:custGeom>
              <a:avLst/>
              <a:gdLst/>
              <a:ahLst/>
              <a:cxnLst/>
              <a:rect l="l" t="t" r="r" b="b"/>
              <a:pathLst>
                <a:path w="1641040" h="165841">
                  <a:moveTo>
                    <a:pt x="0" y="0"/>
                  </a:moveTo>
                  <a:lnTo>
                    <a:pt x="1641040" y="0"/>
                  </a:lnTo>
                  <a:lnTo>
                    <a:pt x="1641040" y="165841"/>
                  </a:lnTo>
                  <a:lnTo>
                    <a:pt x="0" y="1658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641039" cy="20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39146" y="1352422"/>
            <a:ext cx="974658" cy="1134148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696435" y="1443911"/>
            <a:ext cx="660080" cy="84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  <a:spcBef>
                <a:spcPct val="0"/>
              </a:spcBef>
            </a:pPr>
            <a:r>
              <a:rPr lang="en-US" sz="4905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92939" y="1630309"/>
            <a:ext cx="5971364" cy="517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9"/>
              </a:lnSpc>
              <a:spcBef>
                <a:spcPct val="0"/>
              </a:spcBef>
            </a:pPr>
            <a:r>
              <a:rPr lang="en-US" sz="2963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TRANSPARAN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91205" y="2322488"/>
            <a:ext cx="5971364" cy="171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3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artinya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pelaksanaan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bersifat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terbuka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diketahui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oleh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masyarakat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termasuk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orangtua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394673" y="4321808"/>
            <a:ext cx="6367896" cy="643529"/>
            <a:chOff x="0" y="0"/>
            <a:chExt cx="1641039" cy="16584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41040" cy="165841"/>
            </a:xfrm>
            <a:custGeom>
              <a:avLst/>
              <a:gdLst/>
              <a:ahLst/>
              <a:cxnLst/>
              <a:rect l="l" t="t" r="r" b="b"/>
              <a:pathLst>
                <a:path w="1641040" h="165841">
                  <a:moveTo>
                    <a:pt x="0" y="0"/>
                  </a:moveTo>
                  <a:lnTo>
                    <a:pt x="1641040" y="0"/>
                  </a:lnTo>
                  <a:lnTo>
                    <a:pt x="1641040" y="165841"/>
                  </a:lnTo>
                  <a:lnTo>
                    <a:pt x="0" y="1658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641039" cy="20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917592" y="4168063"/>
            <a:ext cx="660080" cy="84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  <a:spcBef>
                <a:spcPct val="0"/>
              </a:spcBef>
            </a:pPr>
            <a:r>
              <a:rPr lang="en-US" sz="4905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539146" y="4073817"/>
            <a:ext cx="974658" cy="1134148"/>
            <a:chOff x="0" y="0"/>
            <a:chExt cx="1299545" cy="1512197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9545" cy="1512197"/>
              <a:chOff x="0" y="0"/>
              <a:chExt cx="6985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FFA800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09719" y="156910"/>
              <a:ext cx="880107" cy="1093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67"/>
                </a:lnSpc>
                <a:spcBef>
                  <a:spcPct val="0"/>
                </a:spcBef>
              </a:pPr>
              <a:r>
                <a:rPr lang="en-US" sz="4905" b="1">
                  <a:solidFill>
                    <a:srgbClr val="001842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791205" y="4351780"/>
            <a:ext cx="5971364" cy="517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9"/>
              </a:lnSpc>
              <a:spcBef>
                <a:spcPct val="0"/>
              </a:spcBef>
            </a:pPr>
            <a:r>
              <a:rPr lang="en-US" sz="2963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TANPA DISKRIMINATIF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026475" y="5224725"/>
            <a:ext cx="6736094" cy="171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3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artinya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setiap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warga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masyarakat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berusia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sekolah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mengikuti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program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pendidikan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tanpa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membedakan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suku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daerah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agama,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golongan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051653" y="409776"/>
            <a:ext cx="14211894" cy="73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7"/>
              </a:lnSpc>
            </a:pPr>
            <a:r>
              <a:rPr lang="en-US" sz="5356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PRINSIP SPMB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6455000" y="7247520"/>
            <a:ext cx="7164598" cy="643529"/>
            <a:chOff x="0" y="0"/>
            <a:chExt cx="1846354" cy="16584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846354" cy="165841"/>
            </a:xfrm>
            <a:custGeom>
              <a:avLst/>
              <a:gdLst/>
              <a:ahLst/>
              <a:cxnLst/>
              <a:rect l="l" t="t" r="r" b="b"/>
              <a:pathLst>
                <a:path w="1846354" h="165841">
                  <a:moveTo>
                    <a:pt x="0" y="0"/>
                  </a:moveTo>
                  <a:lnTo>
                    <a:pt x="1846354" y="0"/>
                  </a:lnTo>
                  <a:lnTo>
                    <a:pt x="1846354" y="165841"/>
                  </a:lnTo>
                  <a:lnTo>
                    <a:pt x="0" y="1658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846354" cy="20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492435" y="6999529"/>
            <a:ext cx="1096600" cy="1134148"/>
            <a:chOff x="0" y="0"/>
            <a:chExt cx="785891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85891" cy="812800"/>
            </a:xfrm>
            <a:custGeom>
              <a:avLst/>
              <a:gdLst/>
              <a:ahLst/>
              <a:cxnLst/>
              <a:rect l="l" t="t" r="r" b="b"/>
              <a:pathLst>
                <a:path w="785891" h="812800">
                  <a:moveTo>
                    <a:pt x="392945" y="0"/>
                  </a:moveTo>
                  <a:lnTo>
                    <a:pt x="785891" y="203200"/>
                  </a:lnTo>
                  <a:lnTo>
                    <a:pt x="785891" y="609600"/>
                  </a:lnTo>
                  <a:lnTo>
                    <a:pt x="392945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92945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101600"/>
              <a:ext cx="785891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6901143" y="7277492"/>
            <a:ext cx="6718455" cy="517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9"/>
              </a:lnSpc>
              <a:spcBef>
                <a:spcPct val="0"/>
              </a:spcBef>
            </a:pPr>
            <a:r>
              <a:rPr lang="en-US" sz="2963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BERKEADILAN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040736" y="8124152"/>
            <a:ext cx="7888003" cy="2160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3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artinya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sistem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seleksi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harus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menjamin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setiap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memiliki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kesempatan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tanpa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memandang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latar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belakang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sosial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ekonomi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geografisnya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669403" y="7091018"/>
            <a:ext cx="742665" cy="84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7"/>
              </a:lnSpc>
              <a:spcBef>
                <a:spcPct val="0"/>
              </a:spcBef>
            </a:pPr>
            <a:r>
              <a:rPr lang="en-US" sz="4905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92658" y="1633977"/>
            <a:ext cx="5971364" cy="517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9"/>
              </a:lnSpc>
              <a:spcBef>
                <a:spcPct val="0"/>
              </a:spcBef>
            </a:pPr>
            <a:r>
              <a:rPr lang="en-US" sz="2963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OBYEKTIF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119096" y="1123950"/>
            <a:ext cx="16049808" cy="78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580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KETENTUAN PERHITUNGAN NILAI GABUNGAN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0254" y="2844568"/>
            <a:ext cx="706345" cy="1094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86643" y="2786666"/>
            <a:ext cx="13739042" cy="8944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3499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gabungan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dimiliki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memiliki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bidang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akademik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bidang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non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akademik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514350" indent="-514350" algn="just">
              <a:lnSpc>
                <a:spcPts val="3499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gabungan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rata-rata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hasil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perhitungan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seluruh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pelajaran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semester 1 (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semester 5 (lima)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diberikan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bobot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60% (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enam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puluh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persen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ditambah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TKA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diberikan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bobot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40% (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puluh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persen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),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ditambah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bobot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akademik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bobot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non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akademik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 Cara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menghitung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gabungan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sebagai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berikut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:</a:t>
            </a:r>
          </a:p>
          <a:p>
            <a:pPr marL="450850" indent="-95250" algn="just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Gabungan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={ (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rerata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x 60%) + (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TKA x 40%)} +   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bobot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akademik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/non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akademik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0850" indent="-450850"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30254" y="5077412"/>
            <a:ext cx="706345" cy="1094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5406" y="7326660"/>
            <a:ext cx="706345" cy="1094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317564" y="-4059405"/>
            <a:ext cx="5368103" cy="6246520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147042" y="-2871318"/>
            <a:ext cx="3326079" cy="3870346"/>
            <a:chOff x="0" y="0"/>
            <a:chExt cx="6985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19096" y="1385880"/>
            <a:ext cx="16049808" cy="78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</a:pPr>
            <a:r>
              <a:rPr lang="en-US" sz="580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PENAMBAHAN NILAI PRESTASI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1284" y="2734434"/>
            <a:ext cx="682825" cy="92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8"/>
              </a:lnSpc>
              <a:spcBef>
                <a:spcPct val="0"/>
              </a:spcBef>
            </a:pPr>
            <a:r>
              <a:rPr lang="en-US" sz="5413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73397" y="2670067"/>
            <a:ext cx="13281565" cy="1049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indent="-542925" algn="just">
              <a:lnSpc>
                <a:spcPts val="3383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tambahan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dipeRoleh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hanya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berasal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salah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sertifikat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kejuaraan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memiliki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bobot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paling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tinggi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sertifikat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diperoleh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secara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beregu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tidak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mencantumkan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nama masing-masing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anggota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wajib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menyertakan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surat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keputusan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instansi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terkait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berwenang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 Murid Baru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jalur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berasal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luar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wilayah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Pendidikan.</a:t>
            </a: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FontTx/>
              <a:buAutoNum type="arabicPeriod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Pemalsuan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bukti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sebagaimana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maksud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dikenai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sanksi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sesuai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ketentuan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peraturan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perundang-undangan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383"/>
              </a:lnSpc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383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383"/>
              </a:lnSpc>
              <a:spcBef>
                <a:spcPct val="0"/>
              </a:spcBef>
            </a:pPr>
            <a:endParaRPr lang="en-US" sz="3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3898" y="5950211"/>
            <a:ext cx="737794" cy="113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8"/>
              </a:lnSpc>
              <a:spcBef>
                <a:spcPct val="0"/>
              </a:spcBef>
            </a:pPr>
            <a:r>
              <a:rPr lang="en-US" sz="6684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3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260701" y="-4561195"/>
            <a:ext cx="5368103" cy="6246520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47042" y="-2871318"/>
            <a:ext cx="3326079" cy="3870346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19641" y="7500279"/>
            <a:ext cx="763207" cy="118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1"/>
              </a:lnSpc>
              <a:spcBef>
                <a:spcPct val="0"/>
              </a:spcBef>
            </a:pPr>
            <a:r>
              <a:rPr lang="en-US" sz="6915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45667" y="9072989"/>
            <a:ext cx="706345" cy="88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73786" y="4253336"/>
            <a:ext cx="682825" cy="899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3"/>
              </a:lnSpc>
              <a:spcBef>
                <a:spcPct val="0"/>
              </a:spcBef>
            </a:pPr>
            <a:r>
              <a:rPr lang="en-US" sz="5316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306755" y="590787"/>
            <a:ext cx="9674490" cy="62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8"/>
              </a:lnSpc>
            </a:pPr>
            <a:r>
              <a:rPr lang="en-US" sz="46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JADWAL PELAKSANAAN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F54CA-30A2-5A78-C032-D4BBA09B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1" y="2324100"/>
            <a:ext cx="9062449" cy="60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6C6F3-BE8E-637D-348D-37EE31A1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457" y="2324100"/>
            <a:ext cx="8744857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331A0-E02E-7BC0-89D4-BA0886343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E8E1520-B629-B6C9-36BD-40E7F464A996}"/>
              </a:ext>
            </a:extLst>
          </p:cNvPr>
          <p:cNvSpPr txBox="1"/>
          <p:nvPr/>
        </p:nvSpPr>
        <p:spPr>
          <a:xfrm>
            <a:off x="4306755" y="590787"/>
            <a:ext cx="9674490" cy="62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8"/>
              </a:lnSpc>
            </a:pPr>
            <a:r>
              <a:rPr lang="en-US" sz="46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PRA PENDAFTARAN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05B7A3E1-133F-B2A1-805D-6A466671FA68}"/>
              </a:ext>
            </a:extLst>
          </p:cNvPr>
          <p:cNvSpPr txBox="1"/>
          <p:nvPr/>
        </p:nvSpPr>
        <p:spPr>
          <a:xfrm>
            <a:off x="3124200" y="1638300"/>
            <a:ext cx="13896357" cy="5802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3499"/>
              </a:lnSpc>
              <a:buAutoNum type="arabicPeriod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jalur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domisili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prioritas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terdekat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514350" indent="-514350" algn="just">
              <a:lnSpc>
                <a:spcPts val="3499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AutoNum type="arabicPeriod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Jalur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Afirmasi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pilihan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pertama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 I ) 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mendaftar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514350" indent="-514350" algn="just">
              <a:lnSpc>
                <a:spcPts val="3499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Jalur 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mutase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aula SMA NEGERI 1 BONTANG</a:t>
            </a: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Syarat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Khusus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Program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Keahlian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 masing-masing</a:t>
            </a: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FontTx/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99"/>
              </a:lnSpc>
              <a:buAutoNum type="arabicPeriod"/>
            </a:pP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0850" indent="-450850"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9336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8288" y="1346961"/>
            <a:ext cx="15966633" cy="8743713"/>
          </a:xfrm>
          <a:custGeom>
            <a:avLst/>
            <a:gdLst/>
            <a:ahLst/>
            <a:cxnLst/>
            <a:rect l="l" t="t" r="r" b="b"/>
            <a:pathLst>
              <a:path w="15966633" h="8743713">
                <a:moveTo>
                  <a:pt x="0" y="0"/>
                </a:moveTo>
                <a:lnTo>
                  <a:pt x="15966634" y="0"/>
                </a:lnTo>
                <a:lnTo>
                  <a:pt x="15966634" y="8743713"/>
                </a:lnTo>
                <a:lnTo>
                  <a:pt x="0" y="8743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2" r="-452" b="-134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78467" y="407621"/>
            <a:ext cx="9674490" cy="6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8"/>
              </a:lnSpc>
            </a:pPr>
            <a:r>
              <a:rPr lang="en-US" sz="46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TEKNIS PELAKSANAAN SPMB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9157" y="1528955"/>
            <a:ext cx="14669090" cy="8380620"/>
          </a:xfrm>
          <a:custGeom>
            <a:avLst/>
            <a:gdLst/>
            <a:ahLst/>
            <a:cxnLst/>
            <a:rect l="l" t="t" r="r" b="b"/>
            <a:pathLst>
              <a:path w="14669090" h="8380620">
                <a:moveTo>
                  <a:pt x="0" y="0"/>
                </a:moveTo>
                <a:lnTo>
                  <a:pt x="14669090" y="0"/>
                </a:lnTo>
                <a:lnTo>
                  <a:pt x="14669090" y="8380620"/>
                </a:lnTo>
                <a:lnTo>
                  <a:pt x="0" y="8380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50" b="-6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78467" y="407621"/>
            <a:ext cx="9674490" cy="62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8"/>
              </a:lnSpc>
            </a:pPr>
            <a:r>
              <a:rPr lang="en-US" sz="46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TEKNIS PELAKSANAAN SPMB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1369"/>
            <a:ext cx="7062060" cy="1710283"/>
            <a:chOff x="0" y="0"/>
            <a:chExt cx="3557610" cy="861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7610" cy="861579"/>
            </a:xfrm>
            <a:custGeom>
              <a:avLst/>
              <a:gdLst/>
              <a:ahLst/>
              <a:cxnLst/>
              <a:rect l="l" t="t" r="r" b="b"/>
              <a:pathLst>
                <a:path w="3557610" h="861579">
                  <a:moveTo>
                    <a:pt x="0" y="0"/>
                  </a:moveTo>
                  <a:lnTo>
                    <a:pt x="3354410" y="0"/>
                  </a:lnTo>
                  <a:lnTo>
                    <a:pt x="3557610" y="430789"/>
                  </a:lnTo>
                  <a:lnTo>
                    <a:pt x="3354410" y="861579"/>
                  </a:lnTo>
                  <a:lnTo>
                    <a:pt x="0" y="861579"/>
                  </a:lnTo>
                  <a:lnTo>
                    <a:pt x="203200" y="430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38100"/>
              <a:ext cx="3303610" cy="899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05506" y="3572797"/>
            <a:ext cx="6027733" cy="101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  <a:spcBef>
                <a:spcPct val="0"/>
              </a:spcBef>
            </a:pPr>
            <a:r>
              <a:rPr lang="en-US" sz="2930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DOMISILI (SMA)/DOMISILI PRIORITAS (SMK)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053012"/>
            <a:ext cx="6704539" cy="4776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mendaftar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melalui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Jalur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Domisili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melampaui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kuota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ditetapkan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</a:p>
          <a:p>
            <a:pPr algn="just">
              <a:lnSpc>
                <a:spcPts val="3418"/>
              </a:lnSpc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penentuan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dilakukan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urutan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prioritas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628650" indent="-628650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1)	Jalur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domisili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prioritas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28650" indent="-628650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2) 	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Rerata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sesuai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ketentuan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28650" indent="-628650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3)	Jarak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tinggal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terdekat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Pendidikan; dan</a:t>
            </a:r>
          </a:p>
          <a:p>
            <a:pPr marL="628650" indent="-628650" algn="just">
              <a:lnSpc>
                <a:spcPts val="3418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4) 	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82245" y="3111369"/>
            <a:ext cx="7740797" cy="1710283"/>
            <a:chOff x="0" y="0"/>
            <a:chExt cx="3899533" cy="8615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9533" cy="861579"/>
            </a:xfrm>
            <a:custGeom>
              <a:avLst/>
              <a:gdLst/>
              <a:ahLst/>
              <a:cxnLst/>
              <a:rect l="l" t="t" r="r" b="b"/>
              <a:pathLst>
                <a:path w="3899533" h="861579">
                  <a:moveTo>
                    <a:pt x="0" y="0"/>
                  </a:moveTo>
                  <a:lnTo>
                    <a:pt x="3696333" y="0"/>
                  </a:lnTo>
                  <a:lnTo>
                    <a:pt x="3899533" y="430789"/>
                  </a:lnTo>
                  <a:lnTo>
                    <a:pt x="3696333" y="861579"/>
                  </a:lnTo>
                  <a:lnTo>
                    <a:pt x="0" y="861579"/>
                  </a:lnTo>
                  <a:lnTo>
                    <a:pt x="203200" y="430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77800" y="-38100"/>
              <a:ext cx="3645533" cy="899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59051" y="3610011"/>
            <a:ext cx="5707040" cy="50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  <a:spcBef>
                <a:spcPct val="0"/>
              </a:spcBef>
            </a:pPr>
            <a:r>
              <a:rPr lang="en-US" sz="2930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AFIRMASI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85643" y="5076825"/>
            <a:ext cx="7373657" cy="4340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mendaftar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melalui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Jalur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Afirmasi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melampaui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kuota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ditetapkan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</a:p>
          <a:p>
            <a:pPr algn="just">
              <a:lnSpc>
                <a:spcPts val="3418"/>
              </a:lnSpc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penentuan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dilakukan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urutan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prioritas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628650" indent="-628650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1) Jarak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tinggal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terdekat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sekolah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628650" indent="-628650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2) 	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628650" indent="-628650" algn="just">
              <a:lnSpc>
                <a:spcPts val="3418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3) 	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Rerata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sesuai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ketentuan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1299676"/>
            <a:ext cx="14124120" cy="116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81"/>
              </a:lnSpc>
            </a:pPr>
            <a:r>
              <a:rPr lang="en-US" sz="8719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SELEKSI</a:t>
            </a:r>
          </a:p>
        </p:txBody>
      </p:sp>
      <p:grpSp>
        <p:nvGrpSpPr>
          <p:cNvPr id="13" name="Group 13"/>
          <p:cNvGrpSpPr/>
          <p:nvPr/>
        </p:nvGrpSpPr>
        <p:grpSpPr>
          <a:xfrm rot="5400000">
            <a:off x="16779662" y="6552966"/>
            <a:ext cx="5368103" cy="6246520"/>
            <a:chOff x="0" y="0"/>
            <a:chExt cx="6985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7800674" y="4549518"/>
            <a:ext cx="3326079" cy="3870346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13724829" y="9404093"/>
            <a:ext cx="3326079" cy="3870346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1369"/>
            <a:ext cx="7686379" cy="1710283"/>
            <a:chOff x="0" y="0"/>
            <a:chExt cx="3872120" cy="861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2120" cy="861579"/>
            </a:xfrm>
            <a:custGeom>
              <a:avLst/>
              <a:gdLst/>
              <a:ahLst/>
              <a:cxnLst/>
              <a:rect l="l" t="t" r="r" b="b"/>
              <a:pathLst>
                <a:path w="3872120" h="861579">
                  <a:moveTo>
                    <a:pt x="0" y="0"/>
                  </a:moveTo>
                  <a:lnTo>
                    <a:pt x="3668920" y="0"/>
                  </a:lnTo>
                  <a:lnTo>
                    <a:pt x="3872120" y="430789"/>
                  </a:lnTo>
                  <a:lnTo>
                    <a:pt x="3668920" y="861579"/>
                  </a:lnTo>
                  <a:lnTo>
                    <a:pt x="0" y="861579"/>
                  </a:lnTo>
                  <a:lnTo>
                    <a:pt x="203200" y="430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38100"/>
              <a:ext cx="3618120" cy="899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05506" y="3572797"/>
            <a:ext cx="6027733" cy="50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  <a:spcBef>
                <a:spcPct val="0"/>
              </a:spcBef>
            </a:pPr>
            <a:r>
              <a:rPr lang="en-US" sz="2930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PRESTASI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290809"/>
            <a:ext cx="7686379" cy="39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mendaftar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melalui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Jalur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melampaui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kuota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ditetapkan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</a:p>
          <a:p>
            <a:pPr algn="just">
              <a:lnSpc>
                <a:spcPts val="3418"/>
              </a:lnSpc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penentuan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dilakukan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urutan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prioritas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indent="-542925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1)	 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Gabungan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2)	 Jarak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tinggal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terdekat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Pendidikan.</a:t>
            </a:r>
          </a:p>
          <a:p>
            <a:pPr marL="542925" indent="-542925" algn="just">
              <a:lnSpc>
                <a:spcPts val="3418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3) 	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82245" y="3111369"/>
            <a:ext cx="7740797" cy="1710283"/>
            <a:chOff x="0" y="0"/>
            <a:chExt cx="3899533" cy="8615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9533" cy="861579"/>
            </a:xfrm>
            <a:custGeom>
              <a:avLst/>
              <a:gdLst/>
              <a:ahLst/>
              <a:cxnLst/>
              <a:rect l="l" t="t" r="r" b="b"/>
              <a:pathLst>
                <a:path w="3899533" h="861579">
                  <a:moveTo>
                    <a:pt x="0" y="0"/>
                  </a:moveTo>
                  <a:lnTo>
                    <a:pt x="3696333" y="0"/>
                  </a:lnTo>
                  <a:lnTo>
                    <a:pt x="3899533" y="430789"/>
                  </a:lnTo>
                  <a:lnTo>
                    <a:pt x="3696333" y="861579"/>
                  </a:lnTo>
                  <a:lnTo>
                    <a:pt x="0" y="861579"/>
                  </a:lnTo>
                  <a:lnTo>
                    <a:pt x="203200" y="430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77800" y="-38100"/>
              <a:ext cx="3645533" cy="899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59051" y="3610011"/>
            <a:ext cx="5707040" cy="50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  <a:spcBef>
                <a:spcPct val="0"/>
              </a:spcBef>
            </a:pPr>
            <a:r>
              <a:rPr lang="en-US" sz="2930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MUTASI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85643" y="5076825"/>
            <a:ext cx="7373657" cy="563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mendaftar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melalui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Jalur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Afirmasi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melampaui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kuota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ditetapkan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</a:p>
          <a:p>
            <a:pPr algn="just">
              <a:lnSpc>
                <a:spcPts val="3418"/>
              </a:lnSpc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penentuan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dilakukan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urutan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prioritas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542925" indent="-542925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1)	 Anak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kandung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GTK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orang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bertugas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2)	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Rerata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sesuai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ketentuan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42925" indent="-542925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3)	Jarak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tempat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tinggal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terdekat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Pendidikan; dan</a:t>
            </a:r>
          </a:p>
          <a:p>
            <a:pPr marL="542925" indent="-542925" algn="just">
              <a:lnSpc>
                <a:spcPts val="3418"/>
              </a:lnSpc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4)	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ts val="3418"/>
              </a:lnSpc>
              <a:spcBef>
                <a:spcPct val="0"/>
              </a:spcBef>
            </a:pPr>
            <a:endParaRPr lang="en-US" sz="244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1299676"/>
            <a:ext cx="14124120" cy="116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81"/>
              </a:lnSpc>
            </a:pPr>
            <a:r>
              <a:rPr lang="en-US" sz="8719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SELEKSI</a:t>
            </a:r>
          </a:p>
        </p:txBody>
      </p:sp>
      <p:grpSp>
        <p:nvGrpSpPr>
          <p:cNvPr id="13" name="Group 13"/>
          <p:cNvGrpSpPr/>
          <p:nvPr/>
        </p:nvGrpSpPr>
        <p:grpSpPr>
          <a:xfrm rot="5400000">
            <a:off x="16779662" y="6552966"/>
            <a:ext cx="5368103" cy="6246520"/>
            <a:chOff x="0" y="0"/>
            <a:chExt cx="6985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7800674" y="4549518"/>
            <a:ext cx="3326079" cy="3870346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13724829" y="9404093"/>
            <a:ext cx="3326079" cy="3870346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19372" y="2827930"/>
            <a:ext cx="7686379" cy="1710283"/>
            <a:chOff x="0" y="0"/>
            <a:chExt cx="3872120" cy="861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2120" cy="861579"/>
            </a:xfrm>
            <a:custGeom>
              <a:avLst/>
              <a:gdLst/>
              <a:ahLst/>
              <a:cxnLst/>
              <a:rect l="l" t="t" r="r" b="b"/>
              <a:pathLst>
                <a:path w="3872120" h="861579">
                  <a:moveTo>
                    <a:pt x="0" y="0"/>
                  </a:moveTo>
                  <a:lnTo>
                    <a:pt x="3668920" y="0"/>
                  </a:lnTo>
                  <a:lnTo>
                    <a:pt x="3872120" y="430789"/>
                  </a:lnTo>
                  <a:lnTo>
                    <a:pt x="3668920" y="861579"/>
                  </a:lnTo>
                  <a:lnTo>
                    <a:pt x="0" y="861579"/>
                  </a:lnTo>
                  <a:lnTo>
                    <a:pt x="203200" y="430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38100"/>
              <a:ext cx="3618120" cy="899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53648" y="3375960"/>
            <a:ext cx="6027733" cy="50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  <a:spcBef>
                <a:spcPct val="0"/>
              </a:spcBef>
            </a:pPr>
            <a:r>
              <a:rPr lang="en-US" sz="2930" b="1" dirty="0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REGULER (SMK)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33414" y="5086243"/>
            <a:ext cx="12268200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18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mendaftar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melalui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Jalur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Reguler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melampaui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kuota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ditetapkan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</a:p>
          <a:p>
            <a:pPr algn="just">
              <a:lnSpc>
                <a:spcPts val="3418"/>
              </a:lnSpc>
            </a:pP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penentuan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dilakukan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urutan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prioritas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627063" indent="-627063" algn="just">
              <a:lnSpc>
                <a:spcPts val="3418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1) 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Jumlah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Rerata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sesuai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ketentuan</a:t>
            </a: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27063" indent="-627063" algn="just">
              <a:lnSpc>
                <a:spcPts val="3418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2)	Jarak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tempat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tinggal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terdekat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Pendidikan; dan</a:t>
            </a:r>
          </a:p>
          <a:p>
            <a:pPr marL="627063" indent="-627063" algn="just">
              <a:lnSpc>
                <a:spcPts val="3418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3) 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Usia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ts val="3418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299676"/>
            <a:ext cx="14124120" cy="116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81"/>
              </a:lnSpc>
            </a:pPr>
            <a:r>
              <a:rPr lang="en-US" sz="8719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SELEKSI</a:t>
            </a: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3724829" y="9404093"/>
            <a:ext cx="3326079" cy="3870346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33800" y="647700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PILIHAN SATUAN PENDIDIKAN PADA SMA/SMK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47800" y="1104900"/>
            <a:ext cx="15935900" cy="952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31813" indent="-531813" algn="just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	Calon Murid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memilih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sekolah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Jenjang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SMA dan/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pilihan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kompetensi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keahlian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SMK paling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banyak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10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pilihan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.</a:t>
            </a:r>
          </a:p>
          <a:p>
            <a:pPr marL="531813" indent="-531813" algn="just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Penambahan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pilihan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pendidikan</a:t>
            </a: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77913" indent="-627063" algn="just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a) 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Penambahan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sebesar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100   (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seratus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 point 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berikan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kepada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Calon Murid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memilih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SMA/SMK  di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wilayahnya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sebagai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pilihan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 (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pertama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). </a:t>
            </a:r>
          </a:p>
          <a:p>
            <a:pPr marL="1077913" indent="-627063" algn="just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b) 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Penambahan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tidak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diberikan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pilihan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kedua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(II), 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ketiga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(III), dan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seterusnya</a:t>
            </a: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77913" indent="-627063" algn="just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c) 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Penambahan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angka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2 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poin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a)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berlaku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semua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jalur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SMA dan SMK</a:t>
            </a:r>
          </a:p>
          <a:p>
            <a:pPr marL="531813" indent="-531813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Apabila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sudah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dinyatakan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hasil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seleksi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Tahap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1,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bersangkutan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tidak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mendaftar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tahap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2.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35251" y="4300515"/>
            <a:ext cx="1928044" cy="928661"/>
            <a:chOff x="0" y="0"/>
            <a:chExt cx="84374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3749" cy="406400"/>
            </a:xfrm>
            <a:custGeom>
              <a:avLst/>
              <a:gdLst/>
              <a:ahLst/>
              <a:cxnLst/>
              <a:rect l="l" t="t" r="r" b="b"/>
              <a:pathLst>
                <a:path w="843749" h="406400">
                  <a:moveTo>
                    <a:pt x="640549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40549" y="406400"/>
                  </a:lnTo>
                  <a:lnTo>
                    <a:pt x="843749" y="203200"/>
                  </a:lnTo>
                  <a:lnTo>
                    <a:pt x="640549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52400" y="-38100"/>
              <a:ext cx="538949" cy="444500"/>
            </a:xfrm>
            <a:prstGeom prst="rect">
              <a:avLst/>
            </a:prstGeom>
          </p:spPr>
          <p:txBody>
            <a:bodyPr lIns="52290" tIns="52290" rIns="52290" bIns="5229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535251" y="6883770"/>
            <a:ext cx="1928044" cy="928661"/>
            <a:chOff x="0" y="0"/>
            <a:chExt cx="843749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3749" cy="406400"/>
            </a:xfrm>
            <a:custGeom>
              <a:avLst/>
              <a:gdLst/>
              <a:ahLst/>
              <a:cxnLst/>
              <a:rect l="l" t="t" r="r" b="b"/>
              <a:pathLst>
                <a:path w="843749" h="406400">
                  <a:moveTo>
                    <a:pt x="640549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40549" y="406400"/>
                  </a:lnTo>
                  <a:lnTo>
                    <a:pt x="843749" y="203200"/>
                  </a:lnTo>
                  <a:lnTo>
                    <a:pt x="640549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2400" y="-38100"/>
              <a:ext cx="538949" cy="444500"/>
            </a:xfrm>
            <a:prstGeom prst="rect">
              <a:avLst/>
            </a:prstGeom>
          </p:spPr>
          <p:txBody>
            <a:bodyPr lIns="52290" tIns="52290" rIns="52290" bIns="5229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8901055" y="4300515"/>
            <a:ext cx="1928044" cy="928661"/>
            <a:chOff x="0" y="0"/>
            <a:chExt cx="843749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3749" cy="406400"/>
            </a:xfrm>
            <a:custGeom>
              <a:avLst/>
              <a:gdLst/>
              <a:ahLst/>
              <a:cxnLst/>
              <a:rect l="l" t="t" r="r" b="b"/>
              <a:pathLst>
                <a:path w="843749" h="406400">
                  <a:moveTo>
                    <a:pt x="640549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40549" y="406400"/>
                  </a:lnTo>
                  <a:lnTo>
                    <a:pt x="843749" y="203200"/>
                  </a:lnTo>
                  <a:lnTo>
                    <a:pt x="640549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52400" y="-38100"/>
              <a:ext cx="538949" cy="444500"/>
            </a:xfrm>
            <a:prstGeom prst="rect">
              <a:avLst/>
            </a:prstGeom>
          </p:spPr>
          <p:txBody>
            <a:bodyPr lIns="52290" tIns="52290" rIns="52290" bIns="5229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8901055" y="6883770"/>
            <a:ext cx="1928044" cy="928661"/>
            <a:chOff x="0" y="0"/>
            <a:chExt cx="843749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3749" cy="406400"/>
            </a:xfrm>
            <a:custGeom>
              <a:avLst/>
              <a:gdLst/>
              <a:ahLst/>
              <a:cxnLst/>
              <a:rect l="l" t="t" r="r" b="b"/>
              <a:pathLst>
                <a:path w="843749" h="406400">
                  <a:moveTo>
                    <a:pt x="640549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40549" y="406400"/>
                  </a:lnTo>
                  <a:lnTo>
                    <a:pt x="843749" y="203200"/>
                  </a:lnTo>
                  <a:lnTo>
                    <a:pt x="640549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52400" y="-38100"/>
              <a:ext cx="538949" cy="444500"/>
            </a:xfrm>
            <a:prstGeom prst="rect">
              <a:avLst/>
            </a:prstGeom>
          </p:spPr>
          <p:txBody>
            <a:bodyPr lIns="52290" tIns="52290" rIns="52290" bIns="5229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02489" y="1532973"/>
            <a:ext cx="12656026" cy="972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3"/>
              </a:lnSpc>
            </a:pPr>
            <a:r>
              <a:rPr lang="en-US" sz="710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TUJUAN PELAKSANAAN SPMB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6100" y="4155638"/>
            <a:ext cx="706345" cy="1094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02489" y="4231838"/>
            <a:ext cx="6559371" cy="2212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memberikan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kesempatan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bagi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seluruh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mendapatkan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layanan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pendidikan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berkualitas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domisili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46100" y="6738893"/>
            <a:ext cx="706345" cy="1094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02489" y="6575397"/>
            <a:ext cx="6559371" cy="2212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meningkatkan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akses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layanan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pendidikan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bagi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keluarga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ekonomi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tidak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mampu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penyandang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disabilitas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511905" y="4155638"/>
            <a:ext cx="706345" cy="1094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36537" y="4231838"/>
            <a:ext cx="655937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mendorong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511905" y="6738893"/>
            <a:ext cx="706345" cy="1094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36537" y="6575546"/>
            <a:ext cx="6559371" cy="176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Mengoptimalkan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keterlibatan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masyarakat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proses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5317564" y="-4059405"/>
            <a:ext cx="5368103" cy="6246520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147042" y="-2871318"/>
            <a:ext cx="3326079" cy="3870346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8001616" y="1204527"/>
            <a:ext cx="3326079" cy="3870346"/>
            <a:chOff x="0" y="0"/>
            <a:chExt cx="6985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0" y="571500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PENGUMUMAN DAN DAFTAR ULANG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" y="1028700"/>
            <a:ext cx="16916400" cy="878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3900" indent="-723900" algn="just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Pengumuman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penetapan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1160463" indent="-436563" algn="just" defTabSz="765175">
              <a:lnSpc>
                <a:spcPct val="150000"/>
              </a:lnSpc>
              <a:buFont typeface="+mj-lt"/>
              <a:buAutoNum type="alphaLcPeriod"/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Bagi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melaksanakan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secara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daring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lihat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situs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resmi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SPMB dan/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papan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pengumuman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Pendidikan;</a:t>
            </a:r>
          </a:p>
          <a:p>
            <a:pPr marL="1160463" indent="-436563" algn="just" defTabSz="765175">
              <a:lnSpc>
                <a:spcPct val="150000"/>
              </a:lnSpc>
              <a:buFont typeface="+mj-lt"/>
              <a:buAutoNum type="alphaLcPeriod"/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Bagi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melaksanakan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secara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luring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dilihat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papan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pengumuman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Pendidikan;</a:t>
            </a:r>
          </a:p>
          <a:p>
            <a:pPr algn="just">
              <a:lnSpc>
                <a:spcPct val="150000"/>
              </a:lnSpc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23900" indent="-723900" algn="just">
              <a:lnSpc>
                <a:spcPct val="150000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 Daftar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ulang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dilakukan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oleh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calon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telah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memastikan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statusnya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sebagai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pada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bersangkutan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menunjukkan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dokumen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asli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dibutuhkan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sesuai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persyaratan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</a:p>
          <a:p>
            <a:pPr marL="723900" indent="-723900" algn="just">
              <a:lnSpc>
                <a:spcPct val="150000"/>
              </a:lnSpc>
              <a:spcBef>
                <a:spcPct val="0"/>
              </a:spcBef>
              <a:tabLst>
                <a:tab pos="723900" algn="l"/>
              </a:tabLst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  Calon Murid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diterima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tidak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melakukan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daftar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ulang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dianggap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mengundurkan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diri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495300"/>
            <a:ext cx="9674490" cy="553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0"/>
              </a:lnSpc>
            </a:pPr>
            <a:r>
              <a:rPr lang="en-US" sz="4010" b="1" dirty="0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KETENTUAN LAIN-LAIN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66800" y="1257300"/>
            <a:ext cx="16535400" cy="8720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7063" indent="-627063" algn="just">
              <a:lnSpc>
                <a:spcPts val="3418"/>
              </a:lnSpc>
              <a:tabLst>
                <a:tab pos="627063" algn="l"/>
              </a:tabLst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Masyarakat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dapat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mengawasi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melaporkan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pelanggaran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pelaksanaan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melalui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:</a:t>
            </a:r>
          </a:p>
          <a:p>
            <a:pPr marL="1046163" indent="-514350" algn="just">
              <a:lnSpc>
                <a:spcPts val="3418"/>
              </a:lnSpc>
              <a:buAutoNum type="alphaLcPeriod"/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Kota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Bontang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Kabupaten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Kutai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Timur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melalui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email : cabangdinasbontangkutim@gmail.com dan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nomor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whatsapp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: (0821 5641 7885);</a:t>
            </a:r>
          </a:p>
          <a:p>
            <a:pPr marL="900113" indent="-368300" algn="just">
              <a:lnSpc>
                <a:spcPts val="3418"/>
              </a:lnSpc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00113" indent="-368300" algn="just">
              <a:lnSpc>
                <a:spcPts val="3418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b.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Provinsi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Kalimantan Timur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laman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https://disdikbud.kaltimprov.go.id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email : ppdbjenjangsmk@gmail.com, laporspmb.psma@gmail.com dan https://www.lapor.go.id dan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nomor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whatsapp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: (0821 4808 4043);</a:t>
            </a:r>
          </a:p>
          <a:p>
            <a:pPr algn="just">
              <a:lnSpc>
                <a:spcPts val="3418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514350" indent="-514350" algn="just">
              <a:lnSpc>
                <a:spcPts val="3418"/>
              </a:lnSpc>
              <a:buAutoNum type="arabicPeriod" startAt="2"/>
              <a:tabLst>
                <a:tab pos="531813" algn="l"/>
              </a:tabLst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Jam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Kerja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Senin-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Jum’at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pukul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08.00 – 15.00 WITA.</a:t>
            </a:r>
          </a:p>
          <a:p>
            <a:pPr marL="514350" indent="-514350" algn="just">
              <a:lnSpc>
                <a:spcPts val="3418"/>
              </a:lnSpc>
              <a:buAutoNum type="arabicPeriod" startAt="2"/>
              <a:tabLst>
                <a:tab pos="531813" algn="l"/>
              </a:tabLst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514350" algn="just">
              <a:lnSpc>
                <a:spcPts val="3418"/>
              </a:lnSpc>
              <a:buAutoNum type="arabicPeriod" startAt="3"/>
              <a:tabLst>
                <a:tab pos="531813" algn="l"/>
              </a:tabLst>
            </a:pP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Pendidikan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dilarang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900113" indent="-449263" algn="just">
              <a:lnSpc>
                <a:spcPts val="3418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a.	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Melakukan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pungutan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dan/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sumbangan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terkait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pelaksanaan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dicantumkan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spanduk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anti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gratifikasi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dilingkungan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sekolah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.;</a:t>
            </a:r>
          </a:p>
          <a:p>
            <a:pPr marL="908050" indent="-457200" algn="just" defTabSz="492125">
              <a:lnSpc>
                <a:spcPts val="3418"/>
              </a:lnSpc>
              <a:buAutoNum type="alphaLcPeriod" startAt="2"/>
            </a:pP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Melakukan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pungutan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membeli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seragam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buku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tertentu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dikaitkan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pelaksanaan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penerimaan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murid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baru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50850" algn="just" defTabSz="492125">
              <a:lnSpc>
                <a:spcPts val="3418"/>
              </a:lnSpc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0850" indent="-450850" algn="just" defTabSz="492125">
              <a:lnSpc>
                <a:spcPts val="3418"/>
              </a:lnSpc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	Hal-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belum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diatur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petunjuk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operasional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ini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diatur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kemudian</a:t>
            </a: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just">
              <a:lnSpc>
                <a:spcPts val="3418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9096" y="1114425"/>
            <a:ext cx="16049808" cy="65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7"/>
              </a:lnSpc>
            </a:pPr>
            <a:r>
              <a:rPr lang="en-US" sz="490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CATATAN PENTING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260701" y="-4561195"/>
            <a:ext cx="5368103" cy="6246520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47042" y="-2871318"/>
            <a:ext cx="3326079" cy="3870346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53641" y="2261316"/>
            <a:ext cx="15149091" cy="6647489"/>
          </a:xfrm>
          <a:custGeom>
            <a:avLst/>
            <a:gdLst/>
            <a:ahLst/>
            <a:cxnLst/>
            <a:rect l="l" t="t" r="r" b="b"/>
            <a:pathLst>
              <a:path w="15149091" h="6647489">
                <a:moveTo>
                  <a:pt x="0" y="0"/>
                </a:moveTo>
                <a:lnTo>
                  <a:pt x="15149091" y="0"/>
                </a:lnTo>
                <a:lnTo>
                  <a:pt x="15149091" y="6647490"/>
                </a:lnTo>
                <a:lnTo>
                  <a:pt x="0" y="66474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33" t="-4792" r="-551"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1" name="TextBox 11"/>
          <p:cNvSpPr txBox="1"/>
          <p:nvPr/>
        </p:nvSpPr>
        <p:spPr>
          <a:xfrm>
            <a:off x="1300469" y="8416364"/>
            <a:ext cx="706345" cy="88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36B1D2-6030-0676-4101-E12CA3B54B21}"/>
              </a:ext>
            </a:extLst>
          </p:cNvPr>
          <p:cNvSpPr/>
          <p:nvPr/>
        </p:nvSpPr>
        <p:spPr>
          <a:xfrm>
            <a:off x="5334000" y="1685326"/>
            <a:ext cx="11569743" cy="5640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800" b="1" dirty="0" err="1">
                <a:solidFill>
                  <a:schemeClr val="tx1"/>
                </a:solidFill>
              </a:rPr>
              <a:t>Semua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mata</a:t>
            </a:r>
            <a:r>
              <a:rPr lang="en-US" sz="2800" b="1" dirty="0">
                <a:solidFill>
                  <a:schemeClr val="tx1"/>
                </a:solidFill>
              </a:rPr>
              <a:t> Pelajaran SMP yang </a:t>
            </a:r>
            <a:r>
              <a:rPr lang="en-US" sz="2800" b="1" dirty="0" err="1">
                <a:solidFill>
                  <a:schemeClr val="tx1"/>
                </a:solidFill>
              </a:rPr>
              <a:t>dimaksud</a:t>
            </a:r>
            <a:r>
              <a:rPr lang="en-US" sz="2800" b="1" dirty="0">
                <a:solidFill>
                  <a:schemeClr val="tx1"/>
                </a:solidFill>
              </a:rPr>
              <a:t> Adalah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Agama dan Budi </a:t>
            </a:r>
            <a:r>
              <a:rPr lang="en-US" sz="2800" b="1" dirty="0" err="1">
                <a:solidFill>
                  <a:schemeClr val="tx1"/>
                </a:solidFill>
              </a:rPr>
              <a:t>Pekerti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PPKN;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Bahasa Indonesia;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Bahasa </a:t>
            </a:r>
            <a:r>
              <a:rPr lang="en-US" sz="2800" b="1" dirty="0" err="1">
                <a:solidFill>
                  <a:schemeClr val="tx1"/>
                </a:solidFill>
              </a:rPr>
              <a:t>Inggri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IPA;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IPS;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</a:rPr>
              <a:t>Matematika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PJOK;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err="1">
                <a:solidFill>
                  <a:schemeClr val="tx1"/>
                </a:solidFill>
              </a:rPr>
              <a:t>Informatika</a:t>
            </a:r>
            <a:r>
              <a:rPr lang="en-US" sz="2800" b="1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Seni </a:t>
            </a:r>
            <a:r>
              <a:rPr lang="en-US" sz="2800" b="1" dirty="0" err="1">
                <a:solidFill>
                  <a:schemeClr val="tx1"/>
                </a:solidFill>
              </a:rPr>
              <a:t>Budaya</a:t>
            </a:r>
            <a:r>
              <a:rPr lang="en-US" sz="2800" b="1" dirty="0">
                <a:solidFill>
                  <a:schemeClr val="tx1"/>
                </a:solidFill>
              </a:rPr>
              <a:t>/</a:t>
            </a:r>
            <a:r>
              <a:rPr lang="en-US" sz="2800" b="1" dirty="0" err="1">
                <a:solidFill>
                  <a:schemeClr val="tx1"/>
                </a:solidFill>
              </a:rPr>
              <a:t>Prakarya</a:t>
            </a:r>
            <a:r>
              <a:rPr lang="en-US" sz="2800" b="1" dirty="0">
                <a:solidFill>
                  <a:schemeClr val="tx1"/>
                </a:solidFill>
              </a:rPr>
              <a:t>/</a:t>
            </a:r>
            <a:r>
              <a:rPr lang="en-US" sz="2800" b="1" dirty="0" err="1">
                <a:solidFill>
                  <a:schemeClr val="tx1"/>
                </a:solidFill>
              </a:rPr>
              <a:t>Mulok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ID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676633" cy="298428"/>
            <a:chOff x="0" y="0"/>
            <a:chExt cx="3075327" cy="785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5327" cy="78598"/>
            </a:xfrm>
            <a:custGeom>
              <a:avLst/>
              <a:gdLst/>
              <a:ahLst/>
              <a:cxnLst/>
              <a:rect l="l" t="t" r="r" b="b"/>
              <a:pathLst>
                <a:path w="3075327" h="78598">
                  <a:moveTo>
                    <a:pt x="0" y="0"/>
                  </a:moveTo>
                  <a:lnTo>
                    <a:pt x="3075327" y="0"/>
                  </a:lnTo>
                  <a:lnTo>
                    <a:pt x="3075327" y="78598"/>
                  </a:lnTo>
                  <a:lnTo>
                    <a:pt x="0" y="78598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75327" cy="11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3515818">
            <a:off x="10620265" y="-4021199"/>
            <a:ext cx="7374130" cy="6366023"/>
            <a:chOff x="0" y="0"/>
            <a:chExt cx="1942158" cy="16766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2158" cy="1676648"/>
            </a:xfrm>
            <a:custGeom>
              <a:avLst/>
              <a:gdLst/>
              <a:ahLst/>
              <a:cxnLst/>
              <a:rect l="l" t="t" r="r" b="b"/>
              <a:pathLst>
                <a:path w="1942158" h="1676648">
                  <a:moveTo>
                    <a:pt x="0" y="0"/>
                  </a:moveTo>
                  <a:lnTo>
                    <a:pt x="1942158" y="0"/>
                  </a:lnTo>
                  <a:lnTo>
                    <a:pt x="1942158" y="1676648"/>
                  </a:lnTo>
                  <a:lnTo>
                    <a:pt x="0" y="1676648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42158" cy="1714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1472255" y="-1874994"/>
            <a:ext cx="8200677" cy="5029094"/>
            <a:chOff x="0" y="0"/>
            <a:chExt cx="2159849" cy="13245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9849" cy="1324535"/>
            </a:xfrm>
            <a:custGeom>
              <a:avLst/>
              <a:gdLst/>
              <a:ahLst/>
              <a:cxnLst/>
              <a:rect l="l" t="t" r="r" b="b"/>
              <a:pathLst>
                <a:path w="2159849" h="1324535">
                  <a:moveTo>
                    <a:pt x="0" y="0"/>
                  </a:moveTo>
                  <a:lnTo>
                    <a:pt x="2159849" y="0"/>
                  </a:lnTo>
                  <a:lnTo>
                    <a:pt x="2159849" y="1324535"/>
                  </a:lnTo>
                  <a:lnTo>
                    <a:pt x="0" y="1324535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59849" cy="136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273033">
            <a:off x="12576669" y="1538196"/>
            <a:ext cx="7374130" cy="16556023"/>
            <a:chOff x="0" y="0"/>
            <a:chExt cx="1942158" cy="43604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42158" cy="4360434"/>
            </a:xfrm>
            <a:custGeom>
              <a:avLst/>
              <a:gdLst/>
              <a:ahLst/>
              <a:cxnLst/>
              <a:rect l="l" t="t" r="r" b="b"/>
              <a:pathLst>
                <a:path w="1942158" h="4360434">
                  <a:moveTo>
                    <a:pt x="0" y="0"/>
                  </a:moveTo>
                  <a:lnTo>
                    <a:pt x="1942158" y="0"/>
                  </a:lnTo>
                  <a:lnTo>
                    <a:pt x="1942158" y="4360434"/>
                  </a:lnTo>
                  <a:lnTo>
                    <a:pt x="0" y="4360434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42158" cy="4398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3593894">
            <a:off x="14090333" y="8056948"/>
            <a:ext cx="7374130" cy="7880633"/>
            <a:chOff x="0" y="0"/>
            <a:chExt cx="1942158" cy="207555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42158" cy="2075558"/>
            </a:xfrm>
            <a:custGeom>
              <a:avLst/>
              <a:gdLst/>
              <a:ahLst/>
              <a:cxnLst/>
              <a:rect l="l" t="t" r="r" b="b"/>
              <a:pathLst>
                <a:path w="1942158" h="2075558">
                  <a:moveTo>
                    <a:pt x="0" y="0"/>
                  </a:moveTo>
                  <a:lnTo>
                    <a:pt x="1942158" y="0"/>
                  </a:lnTo>
                  <a:lnTo>
                    <a:pt x="1942158" y="2075558"/>
                  </a:lnTo>
                  <a:lnTo>
                    <a:pt x="0" y="2075558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942158" cy="2113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193337" y="1140376"/>
            <a:ext cx="7178544" cy="8353215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479619" y="1473504"/>
            <a:ext cx="6605979" cy="7686957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479619" y="2585636"/>
            <a:ext cx="6892261" cy="6509128"/>
            <a:chOff x="0" y="0"/>
            <a:chExt cx="904702" cy="85441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4702" cy="854410"/>
            </a:xfrm>
            <a:custGeom>
              <a:avLst/>
              <a:gdLst/>
              <a:ahLst/>
              <a:cxnLst/>
              <a:rect l="l" t="t" r="r" b="b"/>
              <a:pathLst>
                <a:path w="904702" h="854410">
                  <a:moveTo>
                    <a:pt x="452351" y="0"/>
                  </a:moveTo>
                  <a:lnTo>
                    <a:pt x="904702" y="203200"/>
                  </a:lnTo>
                  <a:lnTo>
                    <a:pt x="904702" y="651210"/>
                  </a:lnTo>
                  <a:lnTo>
                    <a:pt x="452351" y="854410"/>
                  </a:lnTo>
                  <a:lnTo>
                    <a:pt x="0" y="651210"/>
                  </a:lnTo>
                  <a:lnTo>
                    <a:pt x="0" y="203200"/>
                  </a:lnTo>
                  <a:lnTo>
                    <a:pt x="452351" y="0"/>
                  </a:lnTo>
                  <a:close/>
                </a:path>
              </a:pathLst>
            </a:custGeom>
            <a:blipFill>
              <a:blip r:embed="rId2"/>
              <a:stretch>
                <a:fillRect l="-26179" t="-20575" r="-44736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0" y="9988572"/>
            <a:ext cx="11676633" cy="298428"/>
            <a:chOff x="0" y="0"/>
            <a:chExt cx="3075327" cy="7859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075327" cy="78598"/>
            </a:xfrm>
            <a:custGeom>
              <a:avLst/>
              <a:gdLst/>
              <a:ahLst/>
              <a:cxnLst/>
              <a:rect l="l" t="t" r="r" b="b"/>
              <a:pathLst>
                <a:path w="3075327" h="78598">
                  <a:moveTo>
                    <a:pt x="0" y="0"/>
                  </a:moveTo>
                  <a:lnTo>
                    <a:pt x="3075327" y="0"/>
                  </a:lnTo>
                  <a:lnTo>
                    <a:pt x="3075327" y="78598"/>
                  </a:lnTo>
                  <a:lnTo>
                    <a:pt x="0" y="78598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3075327" cy="116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3855778"/>
            <a:ext cx="9427964" cy="1984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2"/>
              </a:lnSpc>
            </a:pPr>
            <a:r>
              <a:rPr lang="en-US" sz="14565" b="1">
                <a:solidFill>
                  <a:srgbClr val="001842"/>
                </a:solidFill>
                <a:latin typeface="Oswald Bold"/>
                <a:ea typeface="Oswald Bold"/>
                <a:cs typeface="Oswald Bold"/>
                <a:sym typeface="Oswald Bold"/>
              </a:rPr>
              <a:t>THANK YOU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16531" y="7809466"/>
            <a:ext cx="2192610" cy="500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123-456-7890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446108" y="7809466"/>
            <a:ext cx="4126871" cy="5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www.reallygreatsite.com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5735424"/>
            <a:ext cx="8960627" cy="679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spc="141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FOR YOUR ATTENTION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9220200" y="3633034"/>
            <a:ext cx="4310383" cy="3754841"/>
            <a:chOff x="0" y="0"/>
            <a:chExt cx="772879" cy="6732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2879" cy="673267"/>
            </a:xfrm>
            <a:custGeom>
              <a:avLst/>
              <a:gdLst/>
              <a:ahLst/>
              <a:cxnLst/>
              <a:rect l="l" t="t" r="r" b="b"/>
              <a:pathLst>
                <a:path w="772879" h="673267">
                  <a:moveTo>
                    <a:pt x="772879" y="0"/>
                  </a:moveTo>
                  <a:lnTo>
                    <a:pt x="772879" y="673267"/>
                  </a:lnTo>
                  <a:lnTo>
                    <a:pt x="386439" y="546267"/>
                  </a:lnTo>
                  <a:lnTo>
                    <a:pt x="0" y="673267"/>
                  </a:lnTo>
                  <a:lnTo>
                    <a:pt x="0" y="0"/>
                  </a:lnTo>
                  <a:lnTo>
                    <a:pt x="772879" y="0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72879" cy="5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724400" y="3682379"/>
            <a:ext cx="4310383" cy="3754841"/>
            <a:chOff x="0" y="0"/>
            <a:chExt cx="772879" cy="6732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2879" cy="673267"/>
            </a:xfrm>
            <a:custGeom>
              <a:avLst/>
              <a:gdLst/>
              <a:ahLst/>
              <a:cxnLst/>
              <a:rect l="l" t="t" r="r" b="b"/>
              <a:pathLst>
                <a:path w="772879" h="673267">
                  <a:moveTo>
                    <a:pt x="772879" y="0"/>
                  </a:moveTo>
                  <a:lnTo>
                    <a:pt x="772879" y="673267"/>
                  </a:lnTo>
                  <a:lnTo>
                    <a:pt x="386439" y="546267"/>
                  </a:lnTo>
                  <a:lnTo>
                    <a:pt x="0" y="673267"/>
                  </a:lnTo>
                  <a:lnTo>
                    <a:pt x="0" y="0"/>
                  </a:lnTo>
                  <a:lnTo>
                    <a:pt x="772879" y="0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72879" cy="5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242133" y="3712171"/>
            <a:ext cx="4310383" cy="3754841"/>
            <a:chOff x="0" y="0"/>
            <a:chExt cx="772879" cy="6732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2879" cy="673267"/>
            </a:xfrm>
            <a:custGeom>
              <a:avLst/>
              <a:gdLst/>
              <a:ahLst/>
              <a:cxnLst/>
              <a:rect l="l" t="t" r="r" b="b"/>
              <a:pathLst>
                <a:path w="772879" h="673267">
                  <a:moveTo>
                    <a:pt x="772879" y="0"/>
                  </a:moveTo>
                  <a:lnTo>
                    <a:pt x="772879" y="673267"/>
                  </a:lnTo>
                  <a:lnTo>
                    <a:pt x="386439" y="546267"/>
                  </a:lnTo>
                  <a:lnTo>
                    <a:pt x="0" y="673267"/>
                  </a:lnTo>
                  <a:lnTo>
                    <a:pt x="0" y="0"/>
                  </a:lnTo>
                  <a:lnTo>
                    <a:pt x="772879" y="0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72879" cy="5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511590" y="-1057095"/>
            <a:ext cx="3086100" cy="3591098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713490" y="-1057095"/>
            <a:ext cx="3086100" cy="3591098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43431" y="-2301214"/>
            <a:ext cx="3086100" cy="3591098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345331" y="-2301214"/>
            <a:ext cx="3086100" cy="3591098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3735484" y="3682379"/>
            <a:ext cx="4310383" cy="3754841"/>
            <a:chOff x="0" y="0"/>
            <a:chExt cx="772879" cy="67326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72879" cy="673267"/>
            </a:xfrm>
            <a:custGeom>
              <a:avLst/>
              <a:gdLst/>
              <a:ahLst/>
              <a:cxnLst/>
              <a:rect l="l" t="t" r="r" b="b"/>
              <a:pathLst>
                <a:path w="772879" h="673267">
                  <a:moveTo>
                    <a:pt x="772879" y="0"/>
                  </a:moveTo>
                  <a:lnTo>
                    <a:pt x="772879" y="673267"/>
                  </a:lnTo>
                  <a:lnTo>
                    <a:pt x="386439" y="546267"/>
                  </a:lnTo>
                  <a:lnTo>
                    <a:pt x="0" y="673267"/>
                  </a:lnTo>
                  <a:lnTo>
                    <a:pt x="0" y="0"/>
                  </a:lnTo>
                  <a:lnTo>
                    <a:pt x="772879" y="0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72879" cy="5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94399" y="2606410"/>
            <a:ext cx="1605851" cy="160585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515511" y="3180310"/>
            <a:ext cx="531861" cy="531861"/>
          </a:xfrm>
          <a:custGeom>
            <a:avLst/>
            <a:gdLst/>
            <a:ahLst/>
            <a:cxnLst/>
            <a:rect l="l" t="t" r="r" b="b"/>
            <a:pathLst>
              <a:path w="531861" h="531861">
                <a:moveTo>
                  <a:pt x="0" y="0"/>
                </a:moveTo>
                <a:lnTo>
                  <a:pt x="531861" y="0"/>
                </a:lnTo>
                <a:lnTo>
                  <a:pt x="531861" y="531861"/>
                </a:lnTo>
                <a:lnTo>
                  <a:pt x="0" y="531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TextBox 30"/>
          <p:cNvSpPr txBox="1"/>
          <p:nvPr/>
        </p:nvSpPr>
        <p:spPr>
          <a:xfrm>
            <a:off x="1200293" y="4657939"/>
            <a:ext cx="2995796" cy="48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3"/>
              </a:lnSpc>
            </a:pPr>
            <a:r>
              <a:rPr lang="en-US" sz="3145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DOMISILI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4748" y="5303758"/>
            <a:ext cx="3972640" cy="481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7"/>
              </a:lnSpc>
              <a:spcBef>
                <a:spcPct val="0"/>
              </a:spcBef>
            </a:pPr>
            <a:r>
              <a:rPr lang="en-US" sz="277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Prioritas dan umum.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08234" y="4657939"/>
            <a:ext cx="3972640" cy="48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3"/>
              </a:lnSpc>
            </a:pPr>
            <a:r>
              <a:rPr lang="en-US" sz="3145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AFIRMASI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226421" y="5240642"/>
            <a:ext cx="3972640" cy="193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7"/>
              </a:lnSpc>
            </a:pPr>
            <a:r>
              <a:rPr lang="en-US" sz="277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Penyandang Disabilitas dan Keluarga Tidak Mampu</a:t>
            </a:r>
          </a:p>
          <a:p>
            <a:pPr algn="l">
              <a:lnSpc>
                <a:spcPts val="3887"/>
              </a:lnSpc>
              <a:spcBef>
                <a:spcPct val="0"/>
              </a:spcBef>
            </a:pPr>
            <a:endParaRPr lang="en-US" sz="2776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992696" y="4541814"/>
            <a:ext cx="2995796" cy="48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3"/>
              </a:lnSpc>
            </a:pPr>
            <a:r>
              <a:rPr lang="en-US" sz="3145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PRESTASI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04273" y="5443780"/>
            <a:ext cx="3972640" cy="96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7"/>
              </a:lnSpc>
              <a:spcBef>
                <a:spcPct val="0"/>
              </a:spcBef>
            </a:pPr>
            <a:r>
              <a:rPr lang="en-US" sz="277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 Akademik, Non Akademik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30971" y="1225853"/>
            <a:ext cx="10987369" cy="107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6"/>
              </a:lnSpc>
            </a:pPr>
            <a:r>
              <a:rPr lang="en-US" sz="7899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JALUR UNTUK SMA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019176" y="5483530"/>
            <a:ext cx="3972640" cy="145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7"/>
              </a:lnSpc>
              <a:spcBef>
                <a:spcPct val="0"/>
              </a:spcBef>
            </a:pPr>
            <a:r>
              <a:rPr lang="en-US" sz="277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Perpindahan tugas dan Anak Kandung GTK dalam satuan pendidikan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198559" y="4506027"/>
            <a:ext cx="2995796" cy="48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3"/>
              </a:lnSpc>
            </a:pPr>
            <a:r>
              <a:rPr lang="en-US" sz="3145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MUTASI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24801" y="3054869"/>
            <a:ext cx="990428" cy="76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5114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35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6291629" y="2534004"/>
            <a:ext cx="1605851" cy="1605851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7212741" y="3107904"/>
            <a:ext cx="531861" cy="531861"/>
          </a:xfrm>
          <a:custGeom>
            <a:avLst/>
            <a:gdLst/>
            <a:ahLst/>
            <a:cxnLst/>
            <a:rect l="l" t="t" r="r" b="b"/>
            <a:pathLst>
              <a:path w="531861" h="531861">
                <a:moveTo>
                  <a:pt x="0" y="0"/>
                </a:moveTo>
                <a:lnTo>
                  <a:pt x="531861" y="0"/>
                </a:lnTo>
                <a:lnTo>
                  <a:pt x="531861" y="531861"/>
                </a:lnTo>
                <a:lnTo>
                  <a:pt x="0" y="531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4" name="TextBox 44"/>
          <p:cNvSpPr txBox="1"/>
          <p:nvPr/>
        </p:nvSpPr>
        <p:spPr>
          <a:xfrm>
            <a:off x="6322031" y="2982463"/>
            <a:ext cx="990428" cy="76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5114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30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0687992" y="2534004"/>
            <a:ext cx="1605851" cy="1605851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11609104" y="3107904"/>
            <a:ext cx="531861" cy="531861"/>
          </a:xfrm>
          <a:custGeom>
            <a:avLst/>
            <a:gdLst/>
            <a:ahLst/>
            <a:cxnLst/>
            <a:rect l="l" t="t" r="r" b="b"/>
            <a:pathLst>
              <a:path w="531861" h="531861">
                <a:moveTo>
                  <a:pt x="0" y="0"/>
                </a:moveTo>
                <a:lnTo>
                  <a:pt x="531861" y="0"/>
                </a:lnTo>
                <a:lnTo>
                  <a:pt x="531861" y="531861"/>
                </a:lnTo>
                <a:lnTo>
                  <a:pt x="0" y="531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9" name="TextBox 49"/>
          <p:cNvSpPr txBox="1"/>
          <p:nvPr/>
        </p:nvSpPr>
        <p:spPr>
          <a:xfrm>
            <a:off x="10718395" y="2982463"/>
            <a:ext cx="990428" cy="76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5114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30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5084384" y="2534004"/>
            <a:ext cx="1605851" cy="1605851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16005496" y="3107904"/>
            <a:ext cx="531861" cy="531861"/>
          </a:xfrm>
          <a:custGeom>
            <a:avLst/>
            <a:gdLst/>
            <a:ahLst/>
            <a:cxnLst/>
            <a:rect l="l" t="t" r="r" b="b"/>
            <a:pathLst>
              <a:path w="531861" h="531861">
                <a:moveTo>
                  <a:pt x="0" y="0"/>
                </a:moveTo>
                <a:lnTo>
                  <a:pt x="531861" y="0"/>
                </a:lnTo>
                <a:lnTo>
                  <a:pt x="531861" y="531861"/>
                </a:lnTo>
                <a:lnTo>
                  <a:pt x="0" y="531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4" name="TextBox 54"/>
          <p:cNvSpPr txBox="1"/>
          <p:nvPr/>
        </p:nvSpPr>
        <p:spPr>
          <a:xfrm>
            <a:off x="15114786" y="2982463"/>
            <a:ext cx="990428" cy="76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6"/>
              </a:lnSpc>
            </a:pPr>
            <a:r>
              <a:rPr lang="en-US" sz="5114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346332" y="4712445"/>
            <a:ext cx="3342288" cy="2911519"/>
            <a:chOff x="0" y="0"/>
            <a:chExt cx="772879" cy="6732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2879" cy="673267"/>
            </a:xfrm>
            <a:custGeom>
              <a:avLst/>
              <a:gdLst/>
              <a:ahLst/>
              <a:cxnLst/>
              <a:rect l="l" t="t" r="r" b="b"/>
              <a:pathLst>
                <a:path w="772879" h="673267">
                  <a:moveTo>
                    <a:pt x="772879" y="0"/>
                  </a:moveTo>
                  <a:lnTo>
                    <a:pt x="772879" y="673267"/>
                  </a:lnTo>
                  <a:lnTo>
                    <a:pt x="386439" y="546267"/>
                  </a:lnTo>
                  <a:lnTo>
                    <a:pt x="0" y="673267"/>
                  </a:lnTo>
                  <a:lnTo>
                    <a:pt x="0" y="0"/>
                  </a:lnTo>
                  <a:lnTo>
                    <a:pt x="772879" y="0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72879" cy="5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4039264" y="4777036"/>
            <a:ext cx="3342288" cy="2911519"/>
            <a:chOff x="0" y="0"/>
            <a:chExt cx="772879" cy="6732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2879" cy="673267"/>
            </a:xfrm>
            <a:custGeom>
              <a:avLst/>
              <a:gdLst/>
              <a:ahLst/>
              <a:cxnLst/>
              <a:rect l="l" t="t" r="r" b="b"/>
              <a:pathLst>
                <a:path w="772879" h="673267">
                  <a:moveTo>
                    <a:pt x="772879" y="0"/>
                  </a:moveTo>
                  <a:lnTo>
                    <a:pt x="772879" y="673267"/>
                  </a:lnTo>
                  <a:lnTo>
                    <a:pt x="386439" y="546267"/>
                  </a:lnTo>
                  <a:lnTo>
                    <a:pt x="0" y="673267"/>
                  </a:lnTo>
                  <a:lnTo>
                    <a:pt x="0" y="0"/>
                  </a:lnTo>
                  <a:lnTo>
                    <a:pt x="772879" y="0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72879" cy="5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397012" y="4800136"/>
            <a:ext cx="3342288" cy="2911519"/>
            <a:chOff x="0" y="0"/>
            <a:chExt cx="772879" cy="6732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2879" cy="673267"/>
            </a:xfrm>
            <a:custGeom>
              <a:avLst/>
              <a:gdLst/>
              <a:ahLst/>
              <a:cxnLst/>
              <a:rect l="l" t="t" r="r" b="b"/>
              <a:pathLst>
                <a:path w="772879" h="673267">
                  <a:moveTo>
                    <a:pt x="772879" y="0"/>
                  </a:moveTo>
                  <a:lnTo>
                    <a:pt x="772879" y="673267"/>
                  </a:lnTo>
                  <a:lnTo>
                    <a:pt x="386439" y="546267"/>
                  </a:lnTo>
                  <a:lnTo>
                    <a:pt x="0" y="673267"/>
                  </a:lnTo>
                  <a:lnTo>
                    <a:pt x="0" y="0"/>
                  </a:lnTo>
                  <a:lnTo>
                    <a:pt x="772879" y="0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72879" cy="5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511590" y="-1057095"/>
            <a:ext cx="3086100" cy="3591098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713490" y="-1057095"/>
            <a:ext cx="3086100" cy="3591098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43431" y="-2301214"/>
            <a:ext cx="3086100" cy="3591098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345331" y="-2301214"/>
            <a:ext cx="3086100" cy="3591098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0859812" y="4777036"/>
            <a:ext cx="3342288" cy="2911519"/>
            <a:chOff x="0" y="0"/>
            <a:chExt cx="772879" cy="67326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72879" cy="673267"/>
            </a:xfrm>
            <a:custGeom>
              <a:avLst/>
              <a:gdLst/>
              <a:ahLst/>
              <a:cxnLst/>
              <a:rect l="l" t="t" r="r" b="b"/>
              <a:pathLst>
                <a:path w="772879" h="673267">
                  <a:moveTo>
                    <a:pt x="772879" y="0"/>
                  </a:moveTo>
                  <a:lnTo>
                    <a:pt x="772879" y="673267"/>
                  </a:lnTo>
                  <a:lnTo>
                    <a:pt x="386439" y="546267"/>
                  </a:lnTo>
                  <a:lnTo>
                    <a:pt x="0" y="673267"/>
                  </a:lnTo>
                  <a:lnTo>
                    <a:pt x="0" y="0"/>
                  </a:lnTo>
                  <a:lnTo>
                    <a:pt x="772879" y="0"/>
                  </a:lnTo>
                  <a:close/>
                </a:path>
              </a:pathLst>
            </a:custGeom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772879" cy="5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45565" y="3942725"/>
            <a:ext cx="1245183" cy="124518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159799" y="4387729"/>
            <a:ext cx="412407" cy="412407"/>
          </a:xfrm>
          <a:custGeom>
            <a:avLst/>
            <a:gdLst/>
            <a:ahLst/>
            <a:cxnLst/>
            <a:rect l="l" t="t" r="r" b="b"/>
            <a:pathLst>
              <a:path w="412407" h="412407">
                <a:moveTo>
                  <a:pt x="0" y="0"/>
                </a:moveTo>
                <a:lnTo>
                  <a:pt x="412407" y="0"/>
                </a:lnTo>
                <a:lnTo>
                  <a:pt x="412407" y="412407"/>
                </a:lnTo>
                <a:lnTo>
                  <a:pt x="0" y="412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TextBox 30"/>
          <p:cNvSpPr txBox="1"/>
          <p:nvPr/>
        </p:nvSpPr>
        <p:spPr>
          <a:xfrm>
            <a:off x="1139974" y="5521824"/>
            <a:ext cx="2322952" cy="74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2"/>
              </a:lnSpc>
            </a:pPr>
            <a:r>
              <a:rPr lang="en-US" sz="2439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DOMISI ILI PRIORITAS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7956" y="6452937"/>
            <a:ext cx="3080401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RT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terdekat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pendidikan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70207" y="5531349"/>
            <a:ext cx="3080401" cy="48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5"/>
              </a:lnSpc>
            </a:pPr>
            <a:r>
              <a:rPr lang="en-US" sz="3139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AFIRMASI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70207" y="5979869"/>
            <a:ext cx="3080401" cy="189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Penyandang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DIsabilitas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Keluarga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Tidak Mampu</a:t>
            </a:r>
          </a:p>
          <a:p>
            <a:pPr algn="l">
              <a:lnSpc>
                <a:spcPts val="3014"/>
              </a:lnSpc>
              <a:spcBef>
                <a:spcPct val="0"/>
              </a:spcBef>
            </a:pPr>
            <a:endParaRPr lang="en-US" sz="2153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957638" y="5441305"/>
            <a:ext cx="2322952" cy="48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5"/>
              </a:lnSpc>
            </a:pPr>
            <a:r>
              <a:rPr lang="en-US" sz="3139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PRESTASI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473194" y="6076265"/>
            <a:ext cx="308040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Prestasi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Akademik, Non Akademik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530971" y="1225853"/>
            <a:ext cx="10987369" cy="107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6"/>
              </a:lnSpc>
            </a:pPr>
            <a:r>
              <a:rPr lang="en-US" sz="7899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JALUR UNTUK SMK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079787" y="6168205"/>
            <a:ext cx="3080401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4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Perpindahan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tugas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Anak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Kandung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GTK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dalam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pendidikan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1218882" y="5413556"/>
            <a:ext cx="2322952" cy="480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</a:pPr>
            <a:r>
              <a:rPr lang="en-US" sz="3099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MUTASI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69139" y="4280936"/>
            <a:ext cx="767982" cy="60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965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5087816" y="3886580"/>
            <a:ext cx="1245183" cy="124518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5802050" y="4331585"/>
            <a:ext cx="412407" cy="412407"/>
          </a:xfrm>
          <a:custGeom>
            <a:avLst/>
            <a:gdLst/>
            <a:ahLst/>
            <a:cxnLst/>
            <a:rect l="l" t="t" r="r" b="b"/>
            <a:pathLst>
              <a:path w="412407" h="412407">
                <a:moveTo>
                  <a:pt x="0" y="0"/>
                </a:moveTo>
                <a:lnTo>
                  <a:pt x="412407" y="0"/>
                </a:lnTo>
                <a:lnTo>
                  <a:pt x="412407" y="412407"/>
                </a:lnTo>
                <a:lnTo>
                  <a:pt x="0" y="412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4" name="TextBox 44"/>
          <p:cNvSpPr txBox="1"/>
          <p:nvPr/>
        </p:nvSpPr>
        <p:spPr>
          <a:xfrm>
            <a:off x="5111390" y="4224792"/>
            <a:ext cx="767982" cy="60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965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15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8496774" y="3886580"/>
            <a:ext cx="1245183" cy="1245183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9211008" y="4331585"/>
            <a:ext cx="412407" cy="412407"/>
          </a:xfrm>
          <a:custGeom>
            <a:avLst/>
            <a:gdLst/>
            <a:ahLst/>
            <a:cxnLst/>
            <a:rect l="l" t="t" r="r" b="b"/>
            <a:pathLst>
              <a:path w="412407" h="412407">
                <a:moveTo>
                  <a:pt x="0" y="0"/>
                </a:moveTo>
                <a:lnTo>
                  <a:pt x="412407" y="0"/>
                </a:lnTo>
                <a:lnTo>
                  <a:pt x="412407" y="412407"/>
                </a:lnTo>
                <a:lnTo>
                  <a:pt x="0" y="412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9" name="TextBox 49"/>
          <p:cNvSpPr txBox="1"/>
          <p:nvPr/>
        </p:nvSpPr>
        <p:spPr>
          <a:xfrm>
            <a:off x="8520348" y="4224792"/>
            <a:ext cx="767982" cy="60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965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20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1905754" y="3886580"/>
            <a:ext cx="1245183" cy="1245183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12619988" y="4331585"/>
            <a:ext cx="412407" cy="412407"/>
          </a:xfrm>
          <a:custGeom>
            <a:avLst/>
            <a:gdLst/>
            <a:ahLst/>
            <a:cxnLst/>
            <a:rect l="l" t="t" r="r" b="b"/>
            <a:pathLst>
              <a:path w="412407" h="412407">
                <a:moveTo>
                  <a:pt x="0" y="0"/>
                </a:moveTo>
                <a:lnTo>
                  <a:pt x="412407" y="0"/>
                </a:lnTo>
                <a:lnTo>
                  <a:pt x="412407" y="412407"/>
                </a:lnTo>
                <a:lnTo>
                  <a:pt x="0" y="412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4" name="TextBox 54"/>
          <p:cNvSpPr txBox="1"/>
          <p:nvPr/>
        </p:nvSpPr>
        <p:spPr>
          <a:xfrm>
            <a:off x="11929328" y="4224792"/>
            <a:ext cx="767982" cy="60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9"/>
              </a:lnSpc>
            </a:pPr>
            <a:r>
              <a:rPr lang="en-US" sz="3965" b="1">
                <a:solidFill>
                  <a:srgbClr val="FFA800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4422076" y="3886580"/>
            <a:ext cx="3342288" cy="3801974"/>
            <a:chOff x="0" y="0"/>
            <a:chExt cx="4456384" cy="5069299"/>
          </a:xfrm>
        </p:grpSpPr>
        <p:grpSp>
          <p:nvGrpSpPr>
            <p:cNvPr id="56" name="Group 56"/>
            <p:cNvGrpSpPr/>
            <p:nvPr/>
          </p:nvGrpSpPr>
          <p:grpSpPr>
            <a:xfrm rot="-10800000">
              <a:off x="0" y="1187274"/>
              <a:ext cx="4456384" cy="3882025"/>
              <a:chOff x="0" y="0"/>
              <a:chExt cx="772879" cy="67326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772879" cy="673267"/>
              </a:xfrm>
              <a:custGeom>
                <a:avLst/>
                <a:gdLst/>
                <a:ahLst/>
                <a:cxnLst/>
                <a:rect l="l" t="t" r="r" b="b"/>
                <a:pathLst>
                  <a:path w="772879" h="673267">
                    <a:moveTo>
                      <a:pt x="772879" y="0"/>
                    </a:moveTo>
                    <a:lnTo>
                      <a:pt x="772879" y="673267"/>
                    </a:lnTo>
                    <a:lnTo>
                      <a:pt x="386439" y="546267"/>
                    </a:lnTo>
                    <a:lnTo>
                      <a:pt x="0" y="673267"/>
                    </a:lnTo>
                    <a:lnTo>
                      <a:pt x="0" y="0"/>
                    </a:lnTo>
                    <a:lnTo>
                      <a:pt x="772879" y="0"/>
                    </a:lnTo>
                    <a:close/>
                  </a:path>
                </a:pathLst>
              </a:custGeom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38100"/>
                <a:ext cx="772879" cy="5843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237175" y="2874883"/>
              <a:ext cx="4107203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4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sesuai</a:t>
              </a:r>
              <a:r>
                <a:rPr lang="en-US" sz="2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dengan</a:t>
              </a:r>
              <a:r>
                <a:rPr lang="en-US" sz="2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wilayah yang </a:t>
              </a:r>
              <a:r>
                <a:rPr lang="en-US" sz="28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ditetapkan</a:t>
              </a:r>
              <a:r>
                <a:rPr lang="en-US" sz="2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oleh </a:t>
              </a:r>
              <a:r>
                <a:rPr lang="en-US" sz="28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cabdin</a:t>
              </a:r>
              <a:endPara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78760" y="2029618"/>
              <a:ext cx="3097269" cy="646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1"/>
                </a:lnSpc>
              </a:pPr>
              <a:r>
                <a:rPr lang="en-US" sz="3118" b="1">
                  <a:solidFill>
                    <a:srgbClr val="FFA8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REGULER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1394590" y="0"/>
              <a:ext cx="1660244" cy="1660244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4" name="Freeform 64"/>
            <p:cNvSpPr/>
            <p:nvPr/>
          </p:nvSpPr>
          <p:spPr>
            <a:xfrm>
              <a:off x="2346901" y="593339"/>
              <a:ext cx="549876" cy="549876"/>
            </a:xfrm>
            <a:custGeom>
              <a:avLst/>
              <a:gdLst/>
              <a:ahLst/>
              <a:cxnLst/>
              <a:rect l="l" t="t" r="r" b="b"/>
              <a:pathLst>
                <a:path w="549876" h="549876">
                  <a:moveTo>
                    <a:pt x="0" y="0"/>
                  </a:moveTo>
                  <a:lnTo>
                    <a:pt x="549877" y="0"/>
                  </a:lnTo>
                  <a:lnTo>
                    <a:pt x="549877" y="549877"/>
                  </a:lnTo>
                  <a:lnTo>
                    <a:pt x="0" y="549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1426022" y="454124"/>
              <a:ext cx="1023976" cy="805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9"/>
                </a:lnSpc>
              </a:pPr>
              <a:r>
                <a:rPr lang="en-US" sz="3965" b="1">
                  <a:solidFill>
                    <a:srgbClr val="FFA8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50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2299" y="2610902"/>
            <a:ext cx="14645611" cy="6315920"/>
          </a:xfrm>
          <a:custGeom>
            <a:avLst/>
            <a:gdLst/>
            <a:ahLst/>
            <a:cxnLst/>
            <a:rect l="l" t="t" r="r" b="b"/>
            <a:pathLst>
              <a:path w="14645611" h="6315920">
                <a:moveTo>
                  <a:pt x="0" y="0"/>
                </a:moveTo>
                <a:lnTo>
                  <a:pt x="14645611" y="0"/>
                </a:lnTo>
                <a:lnTo>
                  <a:pt x="14645611" y="6315919"/>
                </a:lnTo>
                <a:lnTo>
                  <a:pt x="0" y="6315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06755" y="1104900"/>
            <a:ext cx="9674490" cy="62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8"/>
              </a:lnSpc>
            </a:pPr>
            <a:r>
              <a:rPr lang="en-US" sz="46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KOUTA JENJANG SMA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3577" y="2500737"/>
            <a:ext cx="15872913" cy="4449217"/>
          </a:xfrm>
          <a:custGeom>
            <a:avLst/>
            <a:gdLst/>
            <a:ahLst/>
            <a:cxnLst/>
            <a:rect l="l" t="t" r="r" b="b"/>
            <a:pathLst>
              <a:path w="15872913" h="4449217">
                <a:moveTo>
                  <a:pt x="0" y="0"/>
                </a:moveTo>
                <a:lnTo>
                  <a:pt x="15872913" y="0"/>
                </a:lnTo>
                <a:lnTo>
                  <a:pt x="15872913" y="4449217"/>
                </a:lnTo>
                <a:lnTo>
                  <a:pt x="0" y="4449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6" r="-119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06755" y="1104900"/>
            <a:ext cx="9674490" cy="62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8"/>
              </a:lnSpc>
            </a:pPr>
            <a:r>
              <a:rPr lang="en-US" sz="4610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KOUTA JENJANG SMK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66587" y="875884"/>
            <a:ext cx="18333711" cy="332607"/>
            <a:chOff x="0" y="0"/>
            <a:chExt cx="4828632" cy="87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8632" cy="87600"/>
            </a:xfrm>
            <a:custGeom>
              <a:avLst/>
              <a:gdLst/>
              <a:ahLst/>
              <a:cxnLst/>
              <a:rect l="l" t="t" r="r" b="b"/>
              <a:pathLst>
                <a:path w="4828632" h="87600">
                  <a:moveTo>
                    <a:pt x="0" y="0"/>
                  </a:moveTo>
                  <a:lnTo>
                    <a:pt x="4828632" y="0"/>
                  </a:lnTo>
                  <a:lnTo>
                    <a:pt x="4828632" y="87600"/>
                  </a:lnTo>
                  <a:lnTo>
                    <a:pt x="0" y="8760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8632" cy="125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66587" y="9078509"/>
            <a:ext cx="18333711" cy="332607"/>
            <a:chOff x="0" y="0"/>
            <a:chExt cx="4828632" cy="87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8632" cy="87600"/>
            </a:xfrm>
            <a:custGeom>
              <a:avLst/>
              <a:gdLst/>
              <a:ahLst/>
              <a:cxnLst/>
              <a:rect l="l" t="t" r="r" b="b"/>
              <a:pathLst>
                <a:path w="4828632" h="87600">
                  <a:moveTo>
                    <a:pt x="0" y="0"/>
                  </a:moveTo>
                  <a:lnTo>
                    <a:pt x="4828632" y="0"/>
                  </a:lnTo>
                  <a:lnTo>
                    <a:pt x="4828632" y="87600"/>
                  </a:lnTo>
                  <a:lnTo>
                    <a:pt x="0" y="8760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28632" cy="125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53146" y="-4263047"/>
            <a:ext cx="6263417" cy="7288340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1842"/>
            </a:solidFill>
            <a:ln w="333375" cap="sq">
              <a:solidFill>
                <a:srgbClr val="FFA8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53146" y="7261707"/>
            <a:ext cx="6263417" cy="7288340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1842"/>
            </a:solidFill>
            <a:ln w="333375" cap="sq">
              <a:solidFill>
                <a:srgbClr val="FFA8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481709" y="1347963"/>
            <a:ext cx="6806291" cy="7920048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753146" y="1663817"/>
            <a:ext cx="6263417" cy="7288340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0184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045364" y="2003852"/>
            <a:ext cx="5678982" cy="6608270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2"/>
              <a:stretch>
                <a:fillRect l="-37327" r="-37327"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338621" y="2133553"/>
            <a:ext cx="10899344" cy="6348868"/>
          </a:xfrm>
          <a:custGeom>
            <a:avLst/>
            <a:gdLst/>
            <a:ahLst/>
            <a:cxnLst/>
            <a:rect l="l" t="t" r="r" b="b"/>
            <a:pathLst>
              <a:path w="10899344" h="6348868">
                <a:moveTo>
                  <a:pt x="0" y="0"/>
                </a:moveTo>
                <a:lnTo>
                  <a:pt x="10899344" y="0"/>
                </a:lnTo>
                <a:lnTo>
                  <a:pt x="10899344" y="6348868"/>
                </a:lnTo>
                <a:lnTo>
                  <a:pt x="0" y="6348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23" name="TextBox 23"/>
          <p:cNvSpPr txBox="1"/>
          <p:nvPr/>
        </p:nvSpPr>
        <p:spPr>
          <a:xfrm>
            <a:off x="2178901" y="1284691"/>
            <a:ext cx="9866463" cy="63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3"/>
              </a:lnSpc>
            </a:pPr>
            <a:r>
              <a:rPr lang="en-US" sz="4701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PERSYARATAN UMUM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4687" y="428209"/>
            <a:ext cx="18333711" cy="332607"/>
            <a:chOff x="0" y="0"/>
            <a:chExt cx="4828632" cy="87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28632" cy="87600"/>
            </a:xfrm>
            <a:custGeom>
              <a:avLst/>
              <a:gdLst/>
              <a:ahLst/>
              <a:cxnLst/>
              <a:rect l="l" t="t" r="r" b="b"/>
              <a:pathLst>
                <a:path w="4828632" h="87600">
                  <a:moveTo>
                    <a:pt x="0" y="0"/>
                  </a:moveTo>
                  <a:lnTo>
                    <a:pt x="4828632" y="0"/>
                  </a:lnTo>
                  <a:lnTo>
                    <a:pt x="4828632" y="87600"/>
                  </a:lnTo>
                  <a:lnTo>
                    <a:pt x="0" y="8760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28632" cy="125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05322" y="827491"/>
            <a:ext cx="9866463" cy="59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4"/>
              </a:lnSpc>
            </a:pPr>
            <a:r>
              <a:rPr lang="en-US" sz="4401" b="1">
                <a:solidFill>
                  <a:srgbClr val="FFA800"/>
                </a:solidFill>
                <a:latin typeface="Oswald Bold"/>
                <a:ea typeface="Oswald Bold"/>
                <a:cs typeface="Oswald Bold"/>
                <a:sym typeface="Oswald Bold"/>
              </a:rPr>
              <a:t>PERSYARATAN KHUSUS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322853" y="1721522"/>
            <a:ext cx="11198550" cy="1295422"/>
            <a:chOff x="0" y="0"/>
            <a:chExt cx="5176193" cy="5987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76193" cy="598770"/>
            </a:xfrm>
            <a:custGeom>
              <a:avLst/>
              <a:gdLst/>
              <a:ahLst/>
              <a:cxnLst/>
              <a:rect l="l" t="t" r="r" b="b"/>
              <a:pathLst>
                <a:path w="5176193" h="598770">
                  <a:moveTo>
                    <a:pt x="4972993" y="0"/>
                  </a:moveTo>
                  <a:lnTo>
                    <a:pt x="203200" y="0"/>
                  </a:lnTo>
                  <a:lnTo>
                    <a:pt x="0" y="299385"/>
                  </a:lnTo>
                  <a:lnTo>
                    <a:pt x="203200" y="598770"/>
                  </a:lnTo>
                  <a:lnTo>
                    <a:pt x="4972993" y="598770"/>
                  </a:lnTo>
                  <a:lnTo>
                    <a:pt x="5176193" y="299385"/>
                  </a:lnTo>
                  <a:lnTo>
                    <a:pt x="4972993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52400" y="-28575"/>
              <a:ext cx="4871393" cy="627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9606" y="1870427"/>
            <a:ext cx="7170562" cy="869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3"/>
              </a:lnSpc>
              <a:spcBef>
                <a:spcPct val="0"/>
              </a:spcBef>
            </a:pPr>
            <a:r>
              <a:rPr lang="en-US" sz="2502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DOMISILI (SMA),  DAN  JALUR                              DOMISILI PRIORITAS  DAN REGULER (SMK)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8916" y="3252301"/>
            <a:ext cx="9152916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Kartu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Keluarga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terbit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paling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singkat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tahun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sebelum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pendaftaran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PMB)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kecuali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khusus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Kelahiran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semeseter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s.d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5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Persyaratan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Khusus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SMK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2137785" y="5833875"/>
            <a:ext cx="10828413" cy="909877"/>
            <a:chOff x="0" y="0"/>
            <a:chExt cx="5005109" cy="420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05108" cy="420563"/>
            </a:xfrm>
            <a:custGeom>
              <a:avLst/>
              <a:gdLst/>
              <a:ahLst/>
              <a:cxnLst/>
              <a:rect l="l" t="t" r="r" b="b"/>
              <a:pathLst>
                <a:path w="5005108" h="420563">
                  <a:moveTo>
                    <a:pt x="4801908" y="0"/>
                  </a:moveTo>
                  <a:lnTo>
                    <a:pt x="203200" y="0"/>
                  </a:lnTo>
                  <a:lnTo>
                    <a:pt x="0" y="210282"/>
                  </a:lnTo>
                  <a:lnTo>
                    <a:pt x="203200" y="420563"/>
                  </a:lnTo>
                  <a:lnTo>
                    <a:pt x="4801908" y="420563"/>
                  </a:lnTo>
                  <a:lnTo>
                    <a:pt x="5005108" y="210282"/>
                  </a:lnTo>
                  <a:lnTo>
                    <a:pt x="4801908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52400" y="-28575"/>
              <a:ext cx="4700309" cy="449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6162" y="6091962"/>
            <a:ext cx="6992448" cy="50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2"/>
              </a:lnSpc>
              <a:spcBef>
                <a:spcPct val="0"/>
              </a:spcBef>
            </a:pPr>
            <a:r>
              <a:rPr lang="en-US" sz="2937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AFIRMASI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13100" y="7020385"/>
            <a:ext cx="9014394" cy="3125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8190" lvl="1" indent="-239095" algn="just">
              <a:lnSpc>
                <a:spcPts val="31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Kartu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Keluarga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terbit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paling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singkat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tahun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sebelum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pendaftaran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PMB)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kecuali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khusus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78190" lvl="1" indent="-239095" algn="just">
              <a:lnSpc>
                <a:spcPts val="31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Kelahiran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78190" lvl="1" indent="-239095" algn="just">
              <a:lnSpc>
                <a:spcPts val="31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semeseter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s.d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5</a:t>
            </a:r>
          </a:p>
          <a:p>
            <a:pPr marL="478190" lvl="1" indent="-239095" algn="just">
              <a:lnSpc>
                <a:spcPts val="31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Surat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Keterangan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Terdaftar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Dalam Data Tunggal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Sosial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Ekonomi  Nasional (DTSEN) 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Desil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s. d 5 </a:t>
            </a:r>
          </a:p>
          <a:p>
            <a:pPr marL="478190" lvl="1" indent="-239095" algn="just">
              <a:lnSpc>
                <a:spcPts val="31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Rekomendasi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psikolog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bagi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penyandang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disabilitas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100"/>
              </a:lnSpc>
              <a:spcBef>
                <a:spcPct val="0"/>
              </a:spcBef>
            </a:pPr>
            <a:endParaRPr lang="en-US" sz="2214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637648" y="3064976"/>
            <a:ext cx="841846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  <p:grpSp>
        <p:nvGrpSpPr>
          <p:cNvPr id="20" name="Group 20"/>
          <p:cNvGrpSpPr/>
          <p:nvPr/>
        </p:nvGrpSpPr>
        <p:grpSpPr>
          <a:xfrm>
            <a:off x="9637648" y="1697560"/>
            <a:ext cx="10123802" cy="1037640"/>
            <a:chOff x="0" y="0"/>
            <a:chExt cx="4679424" cy="47961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679424" cy="479618"/>
            </a:xfrm>
            <a:custGeom>
              <a:avLst/>
              <a:gdLst/>
              <a:ahLst/>
              <a:cxnLst/>
              <a:rect l="l" t="t" r="r" b="b"/>
              <a:pathLst>
                <a:path w="4679424" h="479618">
                  <a:moveTo>
                    <a:pt x="4476224" y="0"/>
                  </a:moveTo>
                  <a:lnTo>
                    <a:pt x="203200" y="0"/>
                  </a:lnTo>
                  <a:lnTo>
                    <a:pt x="0" y="239809"/>
                  </a:lnTo>
                  <a:lnTo>
                    <a:pt x="203200" y="479618"/>
                  </a:lnTo>
                  <a:lnTo>
                    <a:pt x="4476224" y="479618"/>
                  </a:lnTo>
                  <a:lnTo>
                    <a:pt x="4679424" y="239809"/>
                  </a:lnTo>
                  <a:lnTo>
                    <a:pt x="4476224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52400" y="-28575"/>
              <a:ext cx="4374624" cy="508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938554" y="1908087"/>
            <a:ext cx="6686286" cy="500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PRESTASI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437574" y="5666419"/>
            <a:ext cx="10168987" cy="879235"/>
            <a:chOff x="0" y="0"/>
            <a:chExt cx="4552473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552474" cy="406400"/>
            </a:xfrm>
            <a:custGeom>
              <a:avLst/>
              <a:gdLst/>
              <a:ahLst/>
              <a:cxnLst/>
              <a:rect l="l" t="t" r="r" b="b"/>
              <a:pathLst>
                <a:path w="4552474" h="406400">
                  <a:moveTo>
                    <a:pt x="4349274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4349274" y="406400"/>
                  </a:lnTo>
                  <a:lnTo>
                    <a:pt x="4552474" y="203200"/>
                  </a:lnTo>
                  <a:lnTo>
                    <a:pt x="4349274" y="0"/>
                  </a:lnTo>
                  <a:close/>
                </a:path>
              </a:pathLst>
            </a:custGeom>
            <a:solidFill>
              <a:srgbClr val="FFA8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52400" y="-28575"/>
              <a:ext cx="4247673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121104" y="2758468"/>
            <a:ext cx="8201025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Kartu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Keluarga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Kelahiran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semeseter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s.d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5 dan 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Sertifikat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TKA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Surat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pernyataan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sekolah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Peringkat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Ketua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OSIS,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Kepanduan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Piagam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sertifikat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lomba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Hafalan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Juz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063668" y="5969664"/>
            <a:ext cx="6992448" cy="50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2"/>
              </a:lnSpc>
              <a:spcBef>
                <a:spcPct val="0"/>
              </a:spcBef>
            </a:pPr>
            <a:r>
              <a:rPr lang="en-US" sz="2937" b="1">
                <a:solidFill>
                  <a:srgbClr val="001842"/>
                </a:solidFill>
                <a:latin typeface="Roboto Bold"/>
                <a:ea typeface="Roboto Bold"/>
                <a:cs typeface="Roboto Bold"/>
                <a:sym typeface="Roboto Bold"/>
              </a:rPr>
              <a:t>JALUR MUTASI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087563" y="6581318"/>
            <a:ext cx="8234566" cy="357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Kartu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Keluarga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Akta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Kelahiran</a:t>
            </a:r>
            <a:endParaRPr lang="en-US" sz="2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Nilai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rapor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semeseter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s.d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5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Surat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penugasan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dari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instansi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paling lama1 (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tahun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Surat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keterangan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penduduk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non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permanen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(SKPNP)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Surat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Keterangan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Tinggal Sementara (SKTP)</a:t>
            </a:r>
          </a:p>
          <a:p>
            <a:pPr marL="474978" lvl="1" indent="-237489" algn="l">
              <a:lnSpc>
                <a:spcPts val="307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 </a:t>
            </a:r>
            <a:r>
              <a:rPr lang="en-US" sz="28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Penugasan</a:t>
            </a:r>
            <a:r>
              <a:rPr lang="en-US" sz="2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GTK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1470</Words>
  <Application>Microsoft Office PowerPoint</Application>
  <PresentationFormat>Custom</PresentationFormat>
  <Paragraphs>232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Roboto Bold</vt:lpstr>
      <vt:lpstr>Calibri</vt:lpstr>
      <vt:lpstr>Roboto</vt:lpstr>
      <vt:lpstr>Arial</vt:lpstr>
      <vt:lpstr>Oswald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SPMB 2026/2027</dc:title>
  <dc:creator>Inspiron</dc:creator>
  <cp:lastModifiedBy>Dell Inspiron</cp:lastModifiedBy>
  <cp:revision>15</cp:revision>
  <dcterms:created xsi:type="dcterms:W3CDTF">2006-08-16T00:00:00Z</dcterms:created>
  <dcterms:modified xsi:type="dcterms:W3CDTF">2026-05-21T14:06:51Z</dcterms:modified>
  <dc:identifier>DAHJEqSWmOs</dc:identifier>
</cp:coreProperties>
</file>